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58"/>
  </p:notesMasterIdLst>
  <p:handoutMasterIdLst>
    <p:handoutMasterId r:id="rId59"/>
  </p:handoutMasterIdLst>
  <p:sldIdLst>
    <p:sldId id="274" r:id="rId2"/>
    <p:sldId id="619" r:id="rId3"/>
    <p:sldId id="611" r:id="rId4"/>
    <p:sldId id="612" r:id="rId5"/>
    <p:sldId id="688" r:id="rId6"/>
    <p:sldId id="714" r:id="rId7"/>
    <p:sldId id="689" r:id="rId8"/>
    <p:sldId id="726" r:id="rId9"/>
    <p:sldId id="727" r:id="rId10"/>
    <p:sldId id="690" r:id="rId11"/>
    <p:sldId id="716" r:id="rId12"/>
    <p:sldId id="717" r:id="rId13"/>
    <p:sldId id="718" r:id="rId14"/>
    <p:sldId id="721" r:id="rId15"/>
    <p:sldId id="695" r:id="rId16"/>
    <p:sldId id="697" r:id="rId17"/>
    <p:sldId id="719" r:id="rId18"/>
    <p:sldId id="696" r:id="rId19"/>
    <p:sldId id="720" r:id="rId20"/>
    <p:sldId id="700" r:id="rId21"/>
    <p:sldId id="692" r:id="rId22"/>
    <p:sldId id="699" r:id="rId23"/>
    <p:sldId id="691" r:id="rId24"/>
    <p:sldId id="725" r:id="rId25"/>
    <p:sldId id="722" r:id="rId26"/>
    <p:sldId id="701" r:id="rId27"/>
    <p:sldId id="730" r:id="rId28"/>
    <p:sldId id="728" r:id="rId29"/>
    <p:sldId id="731" r:id="rId30"/>
    <p:sldId id="729" r:id="rId31"/>
    <p:sldId id="703" r:id="rId32"/>
    <p:sldId id="723" r:id="rId33"/>
    <p:sldId id="733" r:id="rId34"/>
    <p:sldId id="734" r:id="rId35"/>
    <p:sldId id="732" r:id="rId36"/>
    <p:sldId id="735" r:id="rId37"/>
    <p:sldId id="736" r:id="rId38"/>
    <p:sldId id="724" r:id="rId39"/>
    <p:sldId id="748" r:id="rId40"/>
    <p:sldId id="746" r:id="rId41"/>
    <p:sldId id="747" r:id="rId42"/>
    <p:sldId id="704" r:id="rId43"/>
    <p:sldId id="705" r:id="rId44"/>
    <p:sldId id="709" r:id="rId45"/>
    <p:sldId id="737" r:id="rId46"/>
    <p:sldId id="738" r:id="rId47"/>
    <p:sldId id="739" r:id="rId48"/>
    <p:sldId id="740" r:id="rId49"/>
    <p:sldId id="741" r:id="rId50"/>
    <p:sldId id="742" r:id="rId51"/>
    <p:sldId id="744" r:id="rId52"/>
    <p:sldId id="745" r:id="rId53"/>
    <p:sldId id="580" r:id="rId54"/>
    <p:sldId id="504" r:id="rId55"/>
    <p:sldId id="505" r:id="rId56"/>
    <p:sldId id="506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26C8C59-5E13-48B5-A531-98F6AB9FD015}">
          <p14:sldIdLst>
            <p14:sldId id="274"/>
            <p14:sldId id="619"/>
          </p14:sldIdLst>
        </p14:section>
        <p14:section name="Графичен потребителски интерфейс" id="{1D3306E6-F143-4A5D-84BE-A5BA3928F24F}">
          <p14:sldIdLst>
            <p14:sldId id="611"/>
            <p14:sldId id="612"/>
            <p14:sldId id="688"/>
          </p14:sldIdLst>
        </p14:section>
        <p14:section name="Въведение в Windows Forms - въведение" id="{9C974183-0F4E-4053-BEA5-DFDA11F87835}">
          <p14:sldIdLst>
            <p14:sldId id="714"/>
            <p14:sldId id="689"/>
            <p14:sldId id="726"/>
          </p14:sldIdLst>
        </p14:section>
        <p14:section name="Първо GUI приложение" id="{4B81DA81-6A8A-4C17-820E-6100EA16AE80}">
          <p14:sldIdLst>
            <p14:sldId id="727"/>
            <p14:sldId id="690"/>
            <p14:sldId id="716"/>
            <p14:sldId id="717"/>
            <p14:sldId id="718"/>
            <p14:sldId id="721"/>
            <p14:sldId id="695"/>
            <p14:sldId id="697"/>
            <p14:sldId id="719"/>
            <p14:sldId id="696"/>
            <p14:sldId id="720"/>
            <p14:sldId id="700"/>
            <p14:sldId id="692"/>
            <p14:sldId id="699"/>
            <p14:sldId id="691"/>
            <p14:sldId id="725"/>
            <p14:sldId id="722"/>
          </p14:sldIdLst>
        </p14:section>
        <p14:section name="Основни контроли" id="{9D77BABB-8E09-4E8B-AD35-4CF7E36EC178}">
          <p14:sldIdLst>
            <p14:sldId id="701"/>
            <p14:sldId id="730"/>
            <p14:sldId id="728"/>
            <p14:sldId id="731"/>
          </p14:sldIdLst>
        </p14:section>
        <p14:section name="Суматор" id="{1CD16522-16D6-427F-A6CC-A12B971D589B}">
          <p14:sldIdLst>
            <p14:sldId id="729"/>
            <p14:sldId id="703"/>
            <p14:sldId id="723"/>
            <p14:sldId id="733"/>
            <p14:sldId id="734"/>
            <p14:sldId id="732"/>
            <p14:sldId id="735"/>
            <p14:sldId id="736"/>
            <p14:sldId id="724"/>
            <p14:sldId id="748"/>
          </p14:sldIdLst>
        </p14:section>
        <p14:section name="Други контроли" id="{6854B022-DD55-494E-B2DA-8718F3554459}">
          <p14:sldIdLst>
            <p14:sldId id="746"/>
            <p14:sldId id="747"/>
          </p14:sldIdLst>
        </p14:section>
        <p14:section name="Конвертор на валути" id="{7A79BB53-70B7-499E-B516-B8824D34860B}">
          <p14:sldIdLst>
            <p14:sldId id="704"/>
            <p14:sldId id="705"/>
            <p14:sldId id="709"/>
            <p14:sldId id="737"/>
            <p14:sldId id="738"/>
            <p14:sldId id="739"/>
            <p14:sldId id="740"/>
            <p14:sldId id="741"/>
            <p14:sldId id="742"/>
            <p14:sldId id="744"/>
            <p14:sldId id="745"/>
          </p14:sldIdLst>
        </p14:section>
        <p14:section name="Обобщение" id="{4A7663E7-BBBB-4BAC-8077-5D1A320598BD}">
          <p14:sldIdLst>
            <p14:sldId id="580"/>
            <p14:sldId id="504"/>
            <p14:sldId id="505"/>
            <p14:sldId id="5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04" autoAdjust="0"/>
    <p:restoredTop sz="95313" autoAdjust="0"/>
  </p:normalViewPr>
  <p:slideViewPr>
    <p:cSldViewPr showGuides="1">
      <p:cViewPr varScale="1">
        <p:scale>
          <a:sx n="73" d="100"/>
          <a:sy n="73" d="100"/>
        </p:scale>
        <p:origin x="232" y="148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2400" y="77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21.03.23 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sv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3/21/23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38F7C52D-7DAE-48EE-AF4B-82B3853136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609083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588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141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75DAD70-D895-44B9-9B78-F006CE418D9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439391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75DAD70-D895-44B9-9B78-F006CE418D9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376626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41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1895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75DAD70-D895-44B9-9B78-F006CE418D9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8494395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98538354-B696-480A-9C9C-21C1195F1A2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7912540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3FAFC322-A821-4ED1-B86A-429BF73C166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532936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6F381745-8575-4B7C-9CC1-85A9038DF07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9823189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009C5ADD-2DB4-43B0-B70D-43360D5450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809290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B181416F-E786-4D4A-9038-1A3D25014BA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87834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75DAD70-D895-44B9-9B78-F006CE418D9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923310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04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75DAD70-D895-44B9-9B78-F006CE418D9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998112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75DAD70-D895-44B9-9B78-F006CE418D9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292735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249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1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230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hyperlink" Target="https://softuni.or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4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8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https://softuni.org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r>
              <a:rPr lang="en-US" noProof="1"/>
              <a:t> </a:t>
            </a:r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7" name="Slide Body Text">
            <a:extLst>
              <a:ext uri="{FF2B5EF4-FFF2-40B4-BE49-F238E27FC236}">
                <a16:creationId xmlns:a16="http://schemas.microsoft.com/office/drawing/2014/main" id="{1E60575F-8475-4C78-97A7-27D7891D27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15" name="Code Box">
            <a:extLst>
              <a:ext uri="{FF2B5EF4-FFF2-40B4-BE49-F238E27FC236}">
                <a16:creationId xmlns:a16="http://schemas.microsoft.com/office/drawing/2014/main" id="{29C63EC2-5578-406B-8C2A-23FDE6C14C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318684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77" r:id="rId4"/>
    <p:sldLayoutId id="2147483679" r:id="rId5"/>
    <p:sldLayoutId id="2147483680" r:id="rId6"/>
    <p:sldLayoutId id="2147483688" r:id="rId7"/>
    <p:sldLayoutId id="2147483684" r:id="rId8"/>
    <p:sldLayoutId id="2147483690" r:id="rId9"/>
    <p:sldLayoutId id="2147483683" r:id="rId10"/>
    <p:sldLayoutId id="2147483685" r:id="rId11"/>
    <p:sldLayoutId id="2147483686" r:id="rId12"/>
    <p:sldLayoutId id="2147483687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2.svg"/><Relationship Id="rId4" Type="http://schemas.openxmlformats.org/officeDocument/2006/relationships/image" Target="../media/image5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2.svg"/><Relationship Id="rId4" Type="http://schemas.openxmlformats.org/officeDocument/2006/relationships/image" Target="../media/image51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9.png"/><Relationship Id="rId4" Type="http://schemas.openxmlformats.org/officeDocument/2006/relationships/hyperlink" Target="https://softuni.bg/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forum.softuni.bg/" TargetMode="External"/><Relationship Id="rId5" Type="http://schemas.openxmlformats.org/officeDocument/2006/relationships/hyperlink" Target="https://www.facebook.com/SoftwareUniversity" TargetMode="External"/><Relationship Id="rId4" Type="http://schemas.openxmlformats.org/officeDocument/2006/relationships/hyperlink" Target="https://softuni.foundation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6000" y="1269000"/>
            <a:ext cx="11520000" cy="990000"/>
          </a:xfrm>
        </p:spPr>
        <p:txBody>
          <a:bodyPr>
            <a:normAutofit/>
          </a:bodyPr>
          <a:lstStyle/>
          <a:p>
            <a:r>
              <a:rPr lang="bg-BG" dirty="0"/>
              <a:t>Въведение в </a:t>
            </a:r>
            <a:r>
              <a:rPr lang="en-US" dirty="0"/>
              <a:t>Windows Forms. </a:t>
            </a:r>
            <a:r>
              <a:rPr lang="bg-BG" dirty="0"/>
              <a:t>Форми, контроли, събития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Графични приложения (</a:t>
            </a:r>
            <a:r>
              <a:rPr lang="en-US" dirty="0"/>
              <a:t>GUI Apps)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9905008" y="6182061"/>
            <a:ext cx="1841560" cy="351662"/>
          </a:xfrm>
        </p:spPr>
        <p:txBody>
          <a:bodyPr/>
          <a:lstStyle/>
          <a:p>
            <a:r>
              <a:rPr lang="en-US" sz="1799">
                <a:hlinkClick r:id="rId3"/>
              </a:rPr>
              <a:t>https://softuni.bg</a:t>
            </a:r>
            <a:endParaRPr lang="en-US" sz="1799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642529" y="5915476"/>
            <a:ext cx="2949981" cy="382688"/>
          </a:xfrm>
        </p:spPr>
        <p:txBody>
          <a:bodyPr/>
          <a:lstStyle/>
          <a:p>
            <a:r>
              <a:rPr lang="bg-BG" dirty="0"/>
              <a:t>Софтуерен университет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941D5C10-8D10-4D4A-BDC4-202C30EAED2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73975" y="4876551"/>
            <a:ext cx="2949981" cy="506408"/>
          </a:xfrm>
        </p:spPr>
        <p:txBody>
          <a:bodyPr/>
          <a:lstStyle/>
          <a:p>
            <a:r>
              <a:rPr lang="bg-BG" noProof="1"/>
              <a:t>СофтУни</a:t>
            </a:r>
            <a:endParaRPr lang="en-US" noProof="1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76A05CC2-FC4D-4504-ABD3-8A2DED65D27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73974" y="5368363"/>
            <a:ext cx="3174920" cy="444420"/>
          </a:xfrm>
        </p:spPr>
        <p:txBody>
          <a:bodyPr/>
          <a:lstStyle/>
          <a:p>
            <a:r>
              <a:rPr lang="bg-BG" noProof="1"/>
              <a:t>Преподавателски</a:t>
            </a:r>
            <a:r>
              <a:rPr lang="bg-BG" dirty="0"/>
              <a:t> екип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DD8E43-CFD9-4CB5-9A02-6FD2433F3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000" y="2439000"/>
            <a:ext cx="4287276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504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5F9296-5082-918A-9327-232C981C2D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217444-E54E-A13A-0BD8-67EB1DB85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Първото </a:t>
            </a:r>
            <a:r>
              <a:rPr lang="en-US" dirty="0"/>
              <a:t>GUI </a:t>
            </a:r>
            <a:r>
              <a:rPr lang="bg-BG" dirty="0"/>
              <a:t>приложение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97EFA2-B2F9-6EFF-6D51-E5CF5567A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14" y="1417481"/>
            <a:ext cx="7495786" cy="5238019"/>
          </a:xfrm>
          <a:prstGeom prst="roundRect">
            <a:avLst>
              <a:gd name="adj" fmla="val 1194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E41E61-551F-6BFA-F16E-6D68F13098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7" t="1150" b="1318"/>
          <a:stretch/>
        </p:blipFill>
        <p:spPr>
          <a:xfrm>
            <a:off x="8815880" y="2002480"/>
            <a:ext cx="2494425" cy="1516519"/>
          </a:xfrm>
          <a:prstGeom prst="roundRect">
            <a:avLst>
              <a:gd name="adj" fmla="val 5604"/>
            </a:avLst>
          </a:prstGeom>
          <a:ln w="9525" cap="sq">
            <a:solidFill>
              <a:schemeClr val="bg2">
                <a:lumMod val="75000"/>
              </a:schemeClr>
            </a:solidFill>
            <a:miter lim="800000"/>
          </a:ln>
          <a:effectLst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83C93-E610-DEA6-920C-6A4AF1497A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5" t="2756" r="1188" b="2701"/>
          <a:stretch/>
        </p:blipFill>
        <p:spPr>
          <a:xfrm>
            <a:off x="8905735" y="4616961"/>
            <a:ext cx="2413031" cy="1422039"/>
          </a:xfrm>
          <a:prstGeom prst="roundRect">
            <a:avLst>
              <a:gd name="adj" fmla="val 4547"/>
            </a:avLst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4" name="Arrow: Down 13">
            <a:extLst>
              <a:ext uri="{FF2B5EF4-FFF2-40B4-BE49-F238E27FC236}">
                <a16:creationId xmlns:a16="http://schemas.microsoft.com/office/drawing/2014/main" id="{43B0684F-DCE9-1094-2004-EE2518CF1406}"/>
              </a:ext>
            </a:extLst>
          </p:cNvPr>
          <p:cNvSpPr/>
          <p:nvPr/>
        </p:nvSpPr>
        <p:spPr bwMode="auto">
          <a:xfrm>
            <a:off x="9842251" y="3159000"/>
            <a:ext cx="270000" cy="1484836"/>
          </a:xfrm>
          <a:prstGeom prst="down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209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039C41-6585-6565-912F-C15F48991D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D052B-0008-CD16-FFD3-53BE28ED23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00598" cy="5528766"/>
          </a:xfrm>
        </p:spPr>
        <p:txBody>
          <a:bodyPr>
            <a:normAutofit/>
          </a:bodyPr>
          <a:lstStyle/>
          <a:p>
            <a:r>
              <a:rPr lang="bg-BG" sz="2900" dirty="0"/>
              <a:t>За да създадете </a:t>
            </a:r>
            <a:r>
              <a:rPr lang="en-US" sz="2900" dirty="0"/>
              <a:t>Windows Forms </a:t>
            </a:r>
            <a:r>
              <a:rPr lang="bg-BG" sz="2900" dirty="0"/>
              <a:t>проект</a:t>
            </a:r>
            <a:r>
              <a:rPr lang="en-US" sz="2900" dirty="0"/>
              <a:t>, </a:t>
            </a:r>
            <a:r>
              <a:rPr lang="bg-BG" sz="2900" dirty="0"/>
              <a:t>изберете </a:t>
            </a:r>
            <a:r>
              <a:rPr lang="en-US" sz="2900" b="1" dirty="0">
                <a:solidFill>
                  <a:schemeClr val="bg1"/>
                </a:solidFill>
              </a:rPr>
              <a:t>[Create a new project]</a:t>
            </a:r>
          </a:p>
          <a:p>
            <a:r>
              <a:rPr lang="bg-BG" sz="2900" dirty="0"/>
              <a:t>В търсачката напишете </a:t>
            </a:r>
            <a:r>
              <a:rPr lang="en-BG" dirty="0"/>
              <a:t>"</a:t>
            </a:r>
            <a:r>
              <a:rPr lang="en-US" sz="2900" dirty="0"/>
              <a:t>Windows Forms</a:t>
            </a:r>
            <a:r>
              <a:rPr lang="en-BG" sz="3200" dirty="0"/>
              <a:t>"</a:t>
            </a:r>
            <a:r>
              <a:rPr lang="en-US" sz="2900" dirty="0"/>
              <a:t>, </a:t>
            </a:r>
            <a:r>
              <a:rPr lang="bg-BG" sz="2900" dirty="0"/>
              <a:t>изберете </a:t>
            </a:r>
            <a:r>
              <a:rPr lang="bg-BG" sz="2900" b="1" dirty="0">
                <a:solidFill>
                  <a:schemeClr val="bg1"/>
                </a:solidFill>
              </a:rPr>
              <a:t>първата опция </a:t>
            </a:r>
            <a:r>
              <a:rPr lang="bg-BG" sz="2900" dirty="0"/>
              <a:t>и натиснете </a:t>
            </a:r>
            <a:r>
              <a:rPr lang="en-US" sz="2900" b="1" dirty="0">
                <a:solidFill>
                  <a:schemeClr val="bg1"/>
                </a:solidFill>
              </a:rPr>
              <a:t>[Next]</a:t>
            </a:r>
          </a:p>
          <a:p>
            <a:pPr marL="0" indent="0">
              <a:buNone/>
            </a:pPr>
            <a:endParaRPr lang="en-BG" sz="29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F16D79-C454-E705-B067-B754AFE68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Windows Forms </a:t>
            </a:r>
            <a:r>
              <a:rPr lang="bg-BG" dirty="0"/>
              <a:t>проект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4751CF-4F04-D364-BD4C-A967212BC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501" y="3003803"/>
            <a:ext cx="7772400" cy="350319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70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039C41-6585-6565-912F-C15F48991D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D052B-0008-CD16-FFD3-53BE28ED23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00598" cy="5528766"/>
          </a:xfrm>
        </p:spPr>
        <p:txBody>
          <a:bodyPr>
            <a:normAutofit/>
          </a:bodyPr>
          <a:lstStyle/>
          <a:p>
            <a:r>
              <a:rPr lang="bg-BG" sz="2900" dirty="0"/>
              <a:t>Задайте </a:t>
            </a:r>
            <a:r>
              <a:rPr lang="bg-BG" sz="2900" b="1" dirty="0">
                <a:solidFill>
                  <a:schemeClr val="bg1"/>
                </a:solidFill>
              </a:rPr>
              <a:t>смислено име</a:t>
            </a:r>
            <a:r>
              <a:rPr lang="bg-BG" sz="2900" dirty="0"/>
              <a:t> на приложението, което описва неговото предназначение – например </a:t>
            </a:r>
            <a:r>
              <a:rPr lang="en-US" sz="2900" b="1" dirty="0">
                <a:solidFill>
                  <a:schemeClr val="bg1"/>
                </a:solidFill>
                <a:latin typeface="Consolas" panose="020B0609020204030204" pitchFamily="49" charset="0"/>
              </a:rPr>
              <a:t>DateTimeInfoApp</a:t>
            </a:r>
          </a:p>
          <a:p>
            <a:r>
              <a:rPr lang="bg-BG" sz="2900" dirty="0"/>
              <a:t>Натиснете </a:t>
            </a:r>
            <a:r>
              <a:rPr lang="en-US" sz="2900" b="1" dirty="0">
                <a:solidFill>
                  <a:schemeClr val="bg1"/>
                </a:solidFill>
              </a:rPr>
              <a:t>[Next]</a:t>
            </a:r>
            <a:r>
              <a:rPr lang="en-US" sz="2900" dirty="0"/>
              <a:t> </a:t>
            </a:r>
            <a:r>
              <a:rPr lang="en-US" sz="2900" dirty="0">
                <a:sym typeface="Wingdings" panose="05000000000000000000" pitchFamily="2" charset="2"/>
              </a:rPr>
              <a:t></a:t>
            </a:r>
            <a:r>
              <a:rPr lang="en-US" sz="2900" dirty="0"/>
              <a:t> </a:t>
            </a:r>
            <a:r>
              <a:rPr lang="en-US" sz="2900" b="1" dirty="0">
                <a:solidFill>
                  <a:schemeClr val="bg1"/>
                </a:solidFill>
              </a:rPr>
              <a:t>[Create]</a:t>
            </a:r>
          </a:p>
          <a:p>
            <a:pPr marL="0" indent="0">
              <a:buNone/>
            </a:pPr>
            <a:endParaRPr lang="en-BG" sz="29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F16D79-C454-E705-B067-B754AFE68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Windows Forms </a:t>
            </a:r>
            <a:r>
              <a:rPr lang="bg-BG" dirty="0"/>
              <a:t>проект</a:t>
            </a:r>
            <a:endParaRPr lang="en-B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91378B-E5B1-E0A3-EBB5-24F7E7948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000" y="3017768"/>
            <a:ext cx="4158492" cy="349691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F48C2F-D6B0-2D5C-CDD6-7D2280B2C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780" y="3746354"/>
            <a:ext cx="3477347" cy="203974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FBFD0606-8E0C-CF26-FA0D-0BDDA1498B8A}"/>
              </a:ext>
            </a:extLst>
          </p:cNvPr>
          <p:cNvSpPr/>
          <p:nvPr/>
        </p:nvSpPr>
        <p:spPr bwMode="auto">
          <a:xfrm>
            <a:off x="5691000" y="4496225"/>
            <a:ext cx="810000" cy="54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65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C2599E-19B5-ADA9-D1D7-B31F66D7F5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D2213-AB71-3D50-8138-7251A5BCA3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2800" dirty="0"/>
              <a:t>Важно е след създаване на проекта да променим </a:t>
            </a:r>
            <a:r>
              <a:rPr lang="bg-BG" sz="2800" b="1" dirty="0">
                <a:solidFill>
                  <a:schemeClr val="bg1"/>
                </a:solidFill>
              </a:rPr>
              <a:t>името на формата</a:t>
            </a:r>
            <a:r>
              <a:rPr lang="bg-BG" sz="2800" dirty="0"/>
              <a:t>, така че то да </a:t>
            </a:r>
            <a:r>
              <a:rPr lang="bg-BG" sz="2800" b="1" dirty="0">
                <a:solidFill>
                  <a:schemeClr val="bg1"/>
                </a:solidFill>
              </a:rPr>
              <a:t>описва нейното предназначение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bg-BG" sz="2800" dirty="0"/>
              <a:t>Пример "</a:t>
            </a:r>
            <a:r>
              <a:rPr lang="en-US" sz="2800" b="1" dirty="0">
                <a:latin typeface="Consolas" panose="020B0609020204030204" pitchFamily="49" charset="0"/>
              </a:rPr>
              <a:t>Form1</a:t>
            </a:r>
            <a:r>
              <a:rPr lang="bg-BG" sz="2800" dirty="0"/>
              <a:t>"</a:t>
            </a:r>
            <a:r>
              <a:rPr lang="en-US" sz="2800" dirty="0"/>
              <a:t> </a:t>
            </a:r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bg-BG" sz="2800" dirty="0">
                <a:sym typeface="Wingdings" panose="05000000000000000000" pitchFamily="2" charset="2"/>
              </a:rPr>
              <a:t>"</a:t>
            </a:r>
            <a:r>
              <a:rPr lang="en-US" sz="2800" b="1" dirty="0">
                <a:latin typeface="Consolas" panose="020B0609020204030204" pitchFamily="49" charset="0"/>
                <a:sym typeface="Wingdings" panose="05000000000000000000" pitchFamily="2" charset="2"/>
              </a:rPr>
              <a:t>FormDateTimeInfo</a:t>
            </a:r>
            <a:r>
              <a:rPr lang="bg-BG" sz="2800" dirty="0">
                <a:sym typeface="Wingdings" panose="05000000000000000000" pitchFamily="2" charset="2"/>
              </a:rPr>
              <a:t>"</a:t>
            </a:r>
            <a:endParaRPr lang="en-BG" sz="28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096064C-9C24-D6E4-D304-AD6D5883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Задаване на име на формата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DC0C2F-93B3-C7A7-F84A-05693DA93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000" y="3069000"/>
            <a:ext cx="5182043" cy="33155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9B1AB039-6CF0-1849-0019-0E73E1FC10CD}"/>
              </a:ext>
            </a:extLst>
          </p:cNvPr>
          <p:cNvSpPr/>
          <p:nvPr/>
        </p:nvSpPr>
        <p:spPr bwMode="auto">
          <a:xfrm>
            <a:off x="6388850" y="4501763"/>
            <a:ext cx="495000" cy="45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3FC0DE-D1CB-908D-1B61-1DBB818C9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9657" y="3384000"/>
            <a:ext cx="3898900" cy="26416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71260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C2599E-19B5-ADA9-D1D7-B31F66D7F5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D2213-AB71-3D50-8138-7251A5BCA3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79000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800" b="1" dirty="0">
                <a:solidFill>
                  <a:schemeClr val="bg1"/>
                </a:solidFill>
              </a:rPr>
              <a:t>Properties</a:t>
            </a:r>
            <a:r>
              <a:rPr lang="en-US" sz="2800" dirty="0"/>
              <a:t> </a:t>
            </a:r>
            <a:r>
              <a:rPr lang="bg-BG" sz="2800" dirty="0"/>
              <a:t>прозорецът задава свойства / събития за избраната контрола</a:t>
            </a:r>
          </a:p>
          <a:p>
            <a:r>
              <a:rPr lang="bg-BG" sz="2800" dirty="0"/>
              <a:t>Нека да променим </a:t>
            </a:r>
            <a:r>
              <a:rPr lang="bg-BG" sz="2800" b="1" dirty="0">
                <a:solidFill>
                  <a:schemeClr val="bg1"/>
                </a:solidFill>
              </a:rPr>
              <a:t>заглавието на формата </a:t>
            </a:r>
            <a:r>
              <a:rPr lang="bg-BG" sz="2800" dirty="0"/>
              <a:t>от </a:t>
            </a:r>
            <a:r>
              <a:rPr lang="en-US" sz="2800" dirty="0"/>
              <a:t>Properties </a:t>
            </a:r>
            <a:r>
              <a:rPr lang="bg-BG" sz="2800" dirty="0"/>
              <a:t>прозореца</a:t>
            </a:r>
            <a:endParaRPr lang="en-BG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096064C-9C24-D6E4-D304-AD6D5883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Промяна на заглавие на формата в прозореца</a:t>
            </a:r>
            <a:endParaRPr lang="en-BG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B1AB039-6CF0-1849-0019-0E73E1FC10CD}"/>
              </a:ext>
            </a:extLst>
          </p:cNvPr>
          <p:cNvSpPr/>
          <p:nvPr/>
        </p:nvSpPr>
        <p:spPr bwMode="auto">
          <a:xfrm>
            <a:off x="6842010" y="4342592"/>
            <a:ext cx="575217" cy="38093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BEC2FA-7F39-2597-BE98-7310D5CA11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3"/>
          <a:stretch/>
        </p:blipFill>
        <p:spPr>
          <a:xfrm>
            <a:off x="785512" y="2541181"/>
            <a:ext cx="5723910" cy="398376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323C57-333B-9973-198E-17C439DFE1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35"/>
          <a:stretch/>
        </p:blipFill>
        <p:spPr>
          <a:xfrm>
            <a:off x="7749815" y="2856852"/>
            <a:ext cx="3810000" cy="335241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0136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40F72B-0ABF-6273-037E-C2100EE112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C2DDE7-DC45-E0CC-D92B-11D3C10DC0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6" y="1255384"/>
            <a:ext cx="7075594" cy="5528766"/>
          </a:xfrm>
        </p:spPr>
        <p:txBody>
          <a:bodyPr>
            <a:normAutofit/>
          </a:bodyPr>
          <a:lstStyle/>
          <a:p>
            <a:r>
              <a:rPr lang="en-US" sz="3200" dirty="0"/>
              <a:t>Visual Studio Windows Form Designer</a:t>
            </a:r>
            <a:r>
              <a:rPr lang="bg-BG" sz="3200" dirty="0"/>
              <a:t> съдържа "</a:t>
            </a:r>
            <a:r>
              <a:rPr lang="en-US" sz="3200" b="1" dirty="0"/>
              <a:t>Toolbox</a:t>
            </a:r>
            <a:r>
              <a:rPr lang="bg-BG" sz="3200" dirty="0"/>
              <a:t>" с компоненти</a:t>
            </a:r>
            <a:endParaRPr lang="en-US" sz="3000" dirty="0"/>
          </a:p>
          <a:p>
            <a:pPr lvl="1"/>
            <a:r>
              <a:rPr lang="bg-BG" sz="3000" dirty="0"/>
              <a:t>От </a:t>
            </a:r>
            <a:r>
              <a:rPr lang="en-US" sz="3000" b="1" dirty="0"/>
              <a:t>Toolbox</a:t>
            </a:r>
            <a:r>
              <a:rPr lang="bg-BG" sz="3000" b="1" dirty="0"/>
              <a:t> </a:t>
            </a:r>
            <a:r>
              <a:rPr lang="bg-BG" sz="3000" dirty="0"/>
              <a:t>прозореца можем да изберем какви </a:t>
            </a:r>
            <a:r>
              <a:rPr lang="bg-BG" sz="3000" b="1" dirty="0">
                <a:solidFill>
                  <a:schemeClr val="bg1"/>
                </a:solidFill>
              </a:rPr>
              <a:t>контроли</a:t>
            </a:r>
            <a:r>
              <a:rPr lang="bg-BG" sz="3000" dirty="0"/>
              <a:t> да добавим към формата</a:t>
            </a:r>
            <a:endParaRPr lang="en-US" sz="3000" dirty="0"/>
          </a:p>
          <a:p>
            <a:pPr lvl="1"/>
            <a:r>
              <a:rPr lang="bg-BG" sz="3000" dirty="0"/>
              <a:t>За да го отворите, изберете менюто</a:t>
            </a:r>
            <a:br>
              <a:rPr lang="bg-BG" sz="3000" dirty="0"/>
            </a:br>
            <a:r>
              <a:rPr lang="en-US" sz="3000" b="1" dirty="0">
                <a:solidFill>
                  <a:schemeClr val="bg1"/>
                </a:solidFill>
              </a:rPr>
              <a:t>View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000" b="1" dirty="0">
                <a:solidFill>
                  <a:schemeClr val="bg1"/>
                </a:solidFill>
              </a:rPr>
              <a:t> Toolbox</a:t>
            </a:r>
          </a:p>
          <a:p>
            <a:pPr lvl="1"/>
            <a:endParaRPr lang="bg-BG" sz="3200" b="1" dirty="0"/>
          </a:p>
          <a:p>
            <a:pPr lvl="1"/>
            <a:endParaRPr lang="en-US" sz="30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538C2E-EA69-3623-1DAB-0AFD07C6B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Form Designer</a:t>
            </a:r>
            <a:r>
              <a:rPr lang="bg-BG" dirty="0"/>
              <a:t> – </a:t>
            </a:r>
            <a:r>
              <a:rPr lang="en-US" dirty="0"/>
              <a:t>Toolbox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58A24-4FD9-330E-2784-3C83F5F9B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000" y="1551816"/>
            <a:ext cx="4161000" cy="466718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6605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837690-5238-F47B-8575-395F491B42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E53C6-AC30-9CE2-C706-9397A0EC84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bg-BG" sz="2800" dirty="0"/>
              <a:t>Избираме </a:t>
            </a:r>
            <a:r>
              <a:rPr lang="bg-BG" sz="2800" b="1" dirty="0">
                <a:solidFill>
                  <a:schemeClr val="bg1"/>
                </a:solidFill>
              </a:rPr>
              <a:t>коя контрола </a:t>
            </a:r>
            <a:r>
              <a:rPr lang="bg-BG" sz="2800" dirty="0"/>
              <a:t>искаме да добавим и я </a:t>
            </a:r>
            <a:r>
              <a:rPr lang="bg-BG" sz="2800" b="1" dirty="0">
                <a:solidFill>
                  <a:schemeClr val="bg1"/>
                </a:solidFill>
              </a:rPr>
              <a:t>дропваме във формата</a:t>
            </a:r>
            <a:endParaRPr lang="en-US" sz="2800" b="1" dirty="0">
              <a:solidFill>
                <a:schemeClr val="bg1"/>
              </a:solidFill>
            </a:endParaRPr>
          </a:p>
          <a:p>
            <a:pPr marL="442912" lvl="1" indent="0">
              <a:buNone/>
            </a:pPr>
            <a:endParaRPr lang="bg-BG" sz="2800" dirty="0"/>
          </a:p>
          <a:p>
            <a:pPr marL="957262" lvl="1" indent="-514350">
              <a:buFont typeface="+mj-lt"/>
              <a:buAutoNum type="arabicPeriod"/>
            </a:pPr>
            <a:endParaRPr lang="en-US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583BB75-8C1C-A612-CC2B-30E4FEFE9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Поставяне на контрола във формата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4472CB-5288-9323-4EF2-1299E6F569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28"/>
          <a:stretch/>
        </p:blipFill>
        <p:spPr>
          <a:xfrm>
            <a:off x="3261095" y="1899000"/>
            <a:ext cx="5669810" cy="4680000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7501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837690-5238-F47B-8575-395F491B42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E53C6-AC30-9CE2-C706-9397A0EC84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000" y="1228484"/>
            <a:ext cx="12340598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sz="2800" dirty="0"/>
              <a:t>2. Променяме </a:t>
            </a:r>
            <a:r>
              <a:rPr lang="bg-BG" sz="2800" b="1" dirty="0">
                <a:solidFill>
                  <a:schemeClr val="bg1"/>
                </a:solidFill>
              </a:rPr>
              <a:t>името на контролата</a:t>
            </a:r>
            <a:r>
              <a:rPr lang="bg-BG" sz="2800" dirty="0"/>
              <a:t>: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button1</a:t>
            </a:r>
            <a:r>
              <a:rPr lang="en-US" sz="2800" dirty="0"/>
              <a:t>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800" dirty="0"/>
              <a:t>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buttonShowDateTime</a:t>
            </a:r>
            <a:endParaRPr lang="bg-BG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57262" lvl="1" indent="-514350">
              <a:buFont typeface="+mj-lt"/>
              <a:buAutoNum type="arabicPeriod"/>
            </a:pPr>
            <a:endParaRPr lang="en-US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583BB75-8C1C-A612-CC2B-30E4FEFE9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Задаване на име за поставената контрола</a:t>
            </a:r>
            <a:endParaRPr lang="en-US" dirty="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BAA7CF0-2AFA-0ABE-747A-1A2D77CD19FB}"/>
              </a:ext>
            </a:extLst>
          </p:cNvPr>
          <p:cNvSpPr/>
          <p:nvPr/>
        </p:nvSpPr>
        <p:spPr bwMode="auto">
          <a:xfrm>
            <a:off x="7042710" y="3973500"/>
            <a:ext cx="585000" cy="54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6E753F-B8EC-090B-20A8-9532252175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" b="795"/>
          <a:stretch/>
        </p:blipFill>
        <p:spPr>
          <a:xfrm>
            <a:off x="7986000" y="2529000"/>
            <a:ext cx="3654514" cy="34017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CA2486-7144-6254-681C-BC89A4300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096" y="2210148"/>
            <a:ext cx="5911200" cy="403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32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6AF595-ADFE-F4EE-5073-AC6D254C64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4CFE0-F95F-E043-98BD-942EA0F841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Важно е след създаване на </a:t>
            </a:r>
            <a:r>
              <a:rPr lang="bg-BG" b="1" dirty="0">
                <a:solidFill>
                  <a:schemeClr val="bg1"/>
                </a:solidFill>
              </a:rPr>
              <a:t>форма</a:t>
            </a:r>
            <a:r>
              <a:rPr lang="bg-BG" dirty="0"/>
              <a:t> или слагане на </a:t>
            </a:r>
            <a:r>
              <a:rPr lang="bg-BG" b="1" dirty="0">
                <a:solidFill>
                  <a:schemeClr val="bg1"/>
                </a:solidFill>
              </a:rPr>
              <a:t>контрола</a:t>
            </a:r>
            <a:r>
              <a:rPr lang="bg-BG" dirty="0"/>
              <a:t> веднага да зададете </a:t>
            </a:r>
            <a:r>
              <a:rPr lang="bg-BG" b="1" dirty="0">
                <a:solidFill>
                  <a:schemeClr val="bg1"/>
                </a:solidFill>
              </a:rPr>
              <a:t>описателно име</a:t>
            </a:r>
          </a:p>
          <a:p>
            <a:pPr lvl="1"/>
            <a:r>
              <a:rPr lang="bg-BG" dirty="0"/>
              <a:t>Името трябва да отговаря на въпроса: </a:t>
            </a:r>
            <a:r>
              <a:rPr lang="en-BG" sz="3200" dirty="0"/>
              <a:t>"</a:t>
            </a:r>
            <a:r>
              <a:rPr lang="bg-BG" b="1" dirty="0"/>
              <a:t>За какво служи тази форма/контрола?</a:t>
            </a:r>
            <a:r>
              <a:rPr lang="en-BG" sz="3200" dirty="0"/>
              <a:t>"</a:t>
            </a:r>
            <a:endParaRPr lang="bg-BG" dirty="0"/>
          </a:p>
          <a:p>
            <a:pPr lvl="1"/>
            <a:r>
              <a:rPr lang="bg-BG" dirty="0"/>
              <a:t>Сменяме числото "</a:t>
            </a:r>
            <a:r>
              <a:rPr lang="en-US" b="1" dirty="0">
                <a:latin typeface="Consolas" panose="020B0609020204030204" pitchFamily="49" charset="0"/>
              </a:rPr>
              <a:t>1</a:t>
            </a:r>
            <a:r>
              <a:rPr lang="bg-BG" dirty="0"/>
              <a:t>" с нещо описателно</a:t>
            </a:r>
          </a:p>
          <a:p>
            <a:pPr lvl="1"/>
            <a:r>
              <a:rPr lang="bg-BG" dirty="0"/>
              <a:t>Примерно "</a:t>
            </a:r>
            <a:r>
              <a:rPr lang="en-US" b="1" dirty="0">
                <a:latin typeface="Consolas" panose="020B0609020204030204" pitchFamily="49" charset="0"/>
              </a:rPr>
              <a:t>button1</a:t>
            </a:r>
            <a:r>
              <a:rPr lang="bg-BG" dirty="0"/>
              <a:t>"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"</a:t>
            </a:r>
            <a:r>
              <a:rPr lang="en-US" b="1" dirty="0">
                <a:latin typeface="Consolas" panose="020B0609020204030204" pitchFamily="49" charset="0"/>
                <a:sym typeface="Wingdings" panose="05000000000000000000" pitchFamily="2" charset="2"/>
              </a:rPr>
              <a:t>buttonConfirm</a:t>
            </a:r>
            <a:r>
              <a:rPr lang="en-US" dirty="0">
                <a:sym typeface="Wingdings" panose="05000000000000000000" pitchFamily="2" charset="2"/>
              </a:rPr>
              <a:t>"</a:t>
            </a:r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2346036-87CF-2584-691D-709961310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Задавайте описателни имена на променливите</a:t>
            </a: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09B4300-5445-835E-9FF3-8B520FCCBB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6000" y="5107004"/>
            <a:ext cx="9135000" cy="571996"/>
          </a:xfrm>
          <a:prstGeom prst="rect">
            <a:avLst/>
          </a:prstGeom>
          <a:solidFill>
            <a:schemeClr val="accent5">
              <a:lumMod val="60000"/>
              <a:lumOff val="40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072" latinLnBrk="1">
              <a:spcBef>
                <a:spcPts val="600"/>
              </a:spcBef>
              <a:spcAft>
                <a:spcPts val="600"/>
              </a:spcAft>
            </a:pPr>
            <a:r>
              <a:rPr lang="en-US" sz="2300" b="1" noProof="1">
                <a:latin typeface="Consolas" pitchFamily="49" charset="0"/>
              </a:rPr>
              <a:t>buttonConfirm, buttonDelete, inputCity, dropdownCountry</a:t>
            </a:r>
          </a:p>
        </p:txBody>
      </p:sp>
      <p:pic>
        <p:nvPicPr>
          <p:cNvPr id="6" name="Picture 2" descr="haken, installed, ok, package, richtig, right, tick, updated icon">
            <a:extLst>
              <a:ext uri="{FF2B5EF4-FFF2-40B4-BE49-F238E27FC236}">
                <a16:creationId xmlns:a16="http://schemas.microsoft.com/office/drawing/2014/main" id="{02D4B371-D07C-E81F-72E2-7F484C983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6380" y="5098169"/>
            <a:ext cx="568622" cy="5112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C4657A0B-9455-132D-CC8B-E0DA55A51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1668" y="5946615"/>
            <a:ext cx="9135000" cy="587385"/>
          </a:xfrm>
          <a:prstGeom prst="rect">
            <a:avLst/>
          </a:prstGeom>
          <a:solidFill>
            <a:schemeClr val="accent5">
              <a:lumMod val="60000"/>
              <a:lumOff val="40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072" latinLnBrk="1">
              <a:spcBef>
                <a:spcPts val="600"/>
              </a:spcBef>
              <a:spcAft>
                <a:spcPts val="600"/>
              </a:spcAft>
            </a:pPr>
            <a:r>
              <a:rPr lang="en-US" sz="2400" b="1" noProof="1">
                <a:latin typeface="Consolas" pitchFamily="49" charset="0"/>
              </a:rPr>
              <a:t>button1, button2, a, b, c, foo, input, dropdownNew</a:t>
            </a:r>
          </a:p>
        </p:txBody>
      </p:sp>
      <p:pic>
        <p:nvPicPr>
          <p:cNvPr id="8" name="Picture 7" descr="approve, block, cancel, delete, reject icon">
            <a:extLst>
              <a:ext uri="{FF2B5EF4-FFF2-40B4-BE49-F238E27FC236}">
                <a16:creationId xmlns:a16="http://schemas.microsoft.com/office/drawing/2014/main" id="{B9FC1100-79FD-11F7-B316-7A8C4BE19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6151" y="5941455"/>
            <a:ext cx="538851" cy="53326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88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837690-5238-F47B-8575-395F491B42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E53C6-AC30-9CE2-C706-9397A0EC84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6" y="1275234"/>
            <a:ext cx="11818096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3</a:t>
            </a:r>
            <a:r>
              <a:rPr lang="bg-BG" sz="2800" dirty="0"/>
              <a:t>. Променяме </a:t>
            </a:r>
            <a:r>
              <a:rPr lang="bg-BG" sz="2800" b="1" dirty="0">
                <a:solidFill>
                  <a:schemeClr val="bg1"/>
                </a:solidFill>
              </a:rPr>
              <a:t>текста</a:t>
            </a:r>
            <a:r>
              <a:rPr lang="bg-BG" sz="2800" dirty="0"/>
              <a:t> на бутона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583BB75-8C1C-A612-CC2B-30E4FEFE9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Настройка на контроли във формата</a:t>
            </a:r>
            <a:endParaRPr lang="en-US" dirty="0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70E8D0DE-E94A-B6C8-B37A-42AE2A6C0C5D}"/>
              </a:ext>
            </a:extLst>
          </p:cNvPr>
          <p:cNvSpPr/>
          <p:nvPr/>
        </p:nvSpPr>
        <p:spPr bwMode="auto">
          <a:xfrm>
            <a:off x="6934867" y="4035549"/>
            <a:ext cx="658965" cy="439519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36C1D0-A538-E436-F0F3-008D7C16C5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" r="1"/>
          <a:stretch/>
        </p:blipFill>
        <p:spPr>
          <a:xfrm>
            <a:off x="600028" y="2214000"/>
            <a:ext cx="5987647" cy="40826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DAF964-3612-1762-60D4-46E0544F41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1024" y="2420600"/>
            <a:ext cx="37084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06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9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bg-BG" sz="3399" dirty="0">
                <a:latin typeface="Calibri" panose="020F0502020204030204" pitchFamily="34" charset="0"/>
                <a:cs typeface="Calibri" panose="020F0502020204030204" pitchFamily="34" charset="0"/>
              </a:rPr>
              <a:t>Какво е графичен потребителски интерфейс (</a:t>
            </a:r>
            <a:r>
              <a:rPr lang="en-US" sz="3399" dirty="0">
                <a:latin typeface="Calibri" panose="020F0502020204030204" pitchFamily="34" charset="0"/>
                <a:cs typeface="Calibri" panose="020F0502020204030204" pitchFamily="34" charset="0"/>
              </a:rPr>
              <a:t>GUI</a:t>
            </a:r>
            <a:r>
              <a:rPr lang="bg-BG" sz="3399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en-US" sz="3399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bg-BG" sz="3399" dirty="0">
                <a:latin typeface="Calibri" panose="020F0502020204030204" pitchFamily="34" charset="0"/>
                <a:cs typeface="Calibri" panose="020F0502020204030204" pitchFamily="34" charset="0"/>
              </a:rPr>
              <a:t>Въведение в </a:t>
            </a:r>
            <a:r>
              <a:rPr lang="en-US" sz="3399" dirty="0">
                <a:latin typeface="Calibri" panose="020F0502020204030204" pitchFamily="34" charset="0"/>
                <a:cs typeface="Calibri" panose="020F0502020204030204" pitchFamily="34" charset="0"/>
              </a:rPr>
              <a:t>Windows Forms</a:t>
            </a:r>
          </a:p>
          <a:p>
            <a:pPr marL="514350" indent="-514350">
              <a:buFont typeface="+mj-lt"/>
              <a:buAutoNum type="arabicPeriod"/>
            </a:pPr>
            <a:r>
              <a:rPr lang="bg-BG" sz="3399" dirty="0">
                <a:latin typeface="Calibri" panose="020F0502020204030204" pitchFamily="34" charset="0"/>
                <a:cs typeface="Calibri" panose="020F0502020204030204" pitchFamily="34" charset="0"/>
              </a:rPr>
              <a:t>Първо </a:t>
            </a:r>
            <a:r>
              <a:rPr lang="en-US" sz="3399" dirty="0">
                <a:latin typeface="Calibri" panose="020F0502020204030204" pitchFamily="34" charset="0"/>
                <a:cs typeface="Calibri" panose="020F0502020204030204" pitchFamily="34" charset="0"/>
              </a:rPr>
              <a:t>GUI </a:t>
            </a:r>
            <a:r>
              <a:rPr lang="bg-BG" sz="3399" dirty="0">
                <a:latin typeface="Calibri" panose="020F0502020204030204" pitchFamily="34" charset="0"/>
                <a:cs typeface="Calibri" panose="020F0502020204030204" pitchFamily="34" charset="0"/>
              </a:rPr>
              <a:t>приложение</a:t>
            </a:r>
          </a:p>
          <a:p>
            <a:pPr lvl="1"/>
            <a:r>
              <a:rPr lang="bg-BG" sz="3199" dirty="0">
                <a:latin typeface="Calibri" panose="020F0502020204030204" pitchFamily="34" charset="0"/>
                <a:cs typeface="Calibri" panose="020F0502020204030204" pitchFamily="34" charset="0"/>
              </a:rPr>
              <a:t>Форма, бутон, свойства, хващане и обработка на събития</a:t>
            </a:r>
            <a:endParaRPr lang="en-US" sz="3199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bg-BG" sz="3399" dirty="0">
                <a:latin typeface="Calibri" panose="020F0502020204030204" pitchFamily="34" charset="0"/>
                <a:cs typeface="Calibri" panose="020F0502020204030204" pitchFamily="34" charset="0"/>
              </a:rPr>
              <a:t>Основни контроли: </a:t>
            </a:r>
            <a:r>
              <a:rPr lang="en-US" sz="3399" dirty="0">
                <a:latin typeface="Calibri" panose="020F0502020204030204" pitchFamily="34" charset="0"/>
                <a:cs typeface="Calibri" panose="020F0502020204030204" pitchFamily="34" charset="0"/>
              </a:rPr>
              <a:t>Form, Button</a:t>
            </a:r>
            <a:r>
              <a:rPr lang="bg-BG" sz="3399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399" dirty="0">
                <a:latin typeface="Calibri" panose="020F0502020204030204" pitchFamily="34" charset="0"/>
                <a:cs typeface="Calibri" panose="020F0502020204030204" pitchFamily="34" charset="0"/>
              </a:rPr>
              <a:t>Label, TextBox</a:t>
            </a:r>
          </a:p>
          <a:p>
            <a:pPr marL="514350" indent="-514350">
              <a:buFont typeface="+mj-lt"/>
              <a:buAutoNum type="arabicPeriod"/>
            </a:pPr>
            <a:r>
              <a:rPr lang="bg-BG" sz="3399" dirty="0">
                <a:latin typeface="Calibri" panose="020F0502020204030204" pitchFamily="34" charset="0"/>
                <a:cs typeface="Calibri" panose="020F0502020204030204" pitchFamily="34" charset="0"/>
              </a:rPr>
              <a:t>Примерно приложение: суматор на две числа</a:t>
            </a:r>
          </a:p>
          <a:p>
            <a:pPr marL="514350" indent="-514350">
              <a:buFont typeface="+mj-lt"/>
              <a:buAutoNum type="arabicPeriod"/>
            </a:pPr>
            <a:r>
              <a:rPr lang="bg-BG" sz="3400" dirty="0">
                <a:latin typeface="Calibri" panose="020F0502020204030204" pitchFamily="34" charset="0"/>
                <a:cs typeface="Calibri" panose="020F0502020204030204" pitchFamily="34" charset="0"/>
              </a:rPr>
              <a:t>Други контроли: падащ списък, </a:t>
            </a:r>
            <a:r>
              <a:rPr lang="en-US" sz="3400" dirty="0">
                <a:latin typeface="Calibri" panose="020F0502020204030204" pitchFamily="34" charset="0"/>
                <a:cs typeface="Calibri" panose="020F0502020204030204" pitchFamily="34" charset="0"/>
              </a:rPr>
              <a:t>checkbox</a:t>
            </a:r>
            <a:r>
              <a:rPr lang="bg-BG" sz="3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400" dirty="0">
                <a:latin typeface="Calibri" panose="020F0502020204030204" pitchFamily="34" charset="0"/>
                <a:cs typeface="Calibri" panose="020F0502020204030204" pitchFamily="34" charset="0"/>
              </a:rPr>
              <a:t>radio button</a:t>
            </a:r>
            <a:endParaRPr lang="bg-BG" sz="3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bg-BG" sz="3400" dirty="0">
                <a:latin typeface="Calibri" panose="020F0502020204030204" pitchFamily="34" charset="0"/>
                <a:cs typeface="Calibri" panose="020F0502020204030204" pitchFamily="34" charset="0"/>
              </a:rPr>
              <a:t>Примерно приложение: конвертор на валути</a:t>
            </a:r>
            <a:endParaRPr lang="bg-BG" sz="3400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Съдържание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C93F898-4B2E-4244-8B57-AC60CE618B57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25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862DB4-3102-8E92-F55B-810B80320E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A2A21-E23C-6B71-084F-CB17AF90A1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За да </a:t>
            </a:r>
            <a:r>
              <a:rPr lang="bg-BG" sz="3200" b="1" dirty="0">
                <a:solidFill>
                  <a:schemeClr val="bg1"/>
                </a:solidFill>
              </a:rPr>
              <a:t>стартираме</a:t>
            </a:r>
            <a:r>
              <a:rPr lang="bg-BG" sz="3200" dirty="0"/>
              <a:t> нашия проект, избираме </a:t>
            </a:r>
            <a:r>
              <a:rPr lang="en-US" sz="3200" b="1" dirty="0">
                <a:solidFill>
                  <a:schemeClr val="bg1"/>
                </a:solidFill>
              </a:rPr>
              <a:t>Debug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b="1" dirty="0">
                <a:solidFill>
                  <a:schemeClr val="bg1"/>
                </a:solidFill>
              </a:rPr>
              <a:t> Start Without Debugging</a:t>
            </a:r>
            <a:r>
              <a:rPr lang="bg-BG" sz="3200" dirty="0"/>
              <a:t> или натискаме </a:t>
            </a:r>
            <a:r>
              <a:rPr lang="en-US" sz="3200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Ctrl+F5</a:t>
            </a:r>
            <a:r>
              <a:rPr lang="en-US" sz="3200" dirty="0"/>
              <a:t>]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C90CE0-3223-EE15-4328-047E56D84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Компилация и стартиране на проекта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6D1A20-848D-071B-D47E-951B93F7F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000" y="2619000"/>
            <a:ext cx="5578183" cy="3847875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C2FA3938-22D1-D92E-0216-0BAD124A5688}"/>
              </a:ext>
            </a:extLst>
          </p:cNvPr>
          <p:cNvSpPr/>
          <p:nvPr/>
        </p:nvSpPr>
        <p:spPr bwMode="auto">
          <a:xfrm>
            <a:off x="6920759" y="4323178"/>
            <a:ext cx="643664" cy="439519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BEF9F-1FB6-35B0-1077-2545C10BDF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7" t="1150" b="1318"/>
          <a:stretch/>
        </p:blipFill>
        <p:spPr>
          <a:xfrm>
            <a:off x="7963766" y="3429000"/>
            <a:ext cx="3448930" cy="2096823"/>
          </a:xfrm>
          <a:prstGeom prst="roundRect">
            <a:avLst>
              <a:gd name="adj" fmla="val 5604"/>
            </a:avLst>
          </a:prstGeom>
          <a:ln w="9525" cap="sq">
            <a:solidFill>
              <a:schemeClr val="bg2">
                <a:lumMod val="75000"/>
              </a:schemeClr>
            </a:solidFill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95486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5475A4-D16A-E1CE-87D2-B0D69D6356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A1AE6-9368-151B-8FE7-EDD3FC8157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952" y="1210137"/>
            <a:ext cx="11818096" cy="5528766"/>
          </a:xfrm>
        </p:spPr>
        <p:txBody>
          <a:bodyPr>
            <a:normAutofit/>
          </a:bodyPr>
          <a:lstStyle/>
          <a:p>
            <a:r>
              <a:rPr lang="bg-BG" dirty="0"/>
              <a:t>Какво е </a:t>
            </a:r>
            <a:r>
              <a:rPr lang="bg-BG" b="1" dirty="0">
                <a:solidFill>
                  <a:schemeClr val="bg1"/>
                </a:solidFill>
              </a:rPr>
              <a:t>събитие</a:t>
            </a:r>
            <a:r>
              <a:rPr lang="bg-BG" dirty="0"/>
              <a:t>?</a:t>
            </a:r>
            <a:endParaRPr lang="en-US" dirty="0"/>
          </a:p>
          <a:p>
            <a:pPr lvl="1"/>
            <a:r>
              <a:rPr lang="bg-BG" dirty="0"/>
              <a:t>Събитията са </a:t>
            </a:r>
            <a:r>
              <a:rPr lang="bg-BG" b="1" dirty="0">
                <a:solidFill>
                  <a:schemeClr val="bg1"/>
                </a:solidFill>
              </a:rPr>
              <a:t>действия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dirty="0"/>
              <a:t>Windows Forms</a:t>
            </a:r>
            <a:r>
              <a:rPr lang="bg-BG" dirty="0"/>
              <a:t>, които могат да се </a:t>
            </a:r>
            <a:r>
              <a:rPr lang="bg-BG" b="1" dirty="0">
                <a:solidFill>
                  <a:schemeClr val="bg1"/>
                </a:solidFill>
              </a:rPr>
              <a:t>прихванат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обработят</a:t>
            </a:r>
            <a:r>
              <a:rPr lang="bg-BG" dirty="0"/>
              <a:t> с код на </a:t>
            </a:r>
            <a:r>
              <a:rPr lang="en-US" dirty="0"/>
              <a:t>C#</a:t>
            </a:r>
          </a:p>
          <a:p>
            <a:pPr lvl="1"/>
            <a:r>
              <a:rPr lang="bg-BG" b="1" dirty="0"/>
              <a:t>Пример</a:t>
            </a:r>
            <a:r>
              <a:rPr lang="bg-BG" dirty="0"/>
              <a:t>: при натискане на бутон изпълни ето този код</a:t>
            </a:r>
          </a:p>
          <a:p>
            <a:pPr lvl="1"/>
            <a:r>
              <a:rPr lang="bg-BG" b="1" dirty="0"/>
              <a:t>Пример</a:t>
            </a:r>
            <a:r>
              <a:rPr lang="bg-BG" dirty="0"/>
              <a:t>: при показване на формата изпълни ето този код</a:t>
            </a:r>
            <a:endParaRPr lang="en-US" dirty="0"/>
          </a:p>
          <a:p>
            <a:r>
              <a:rPr lang="bg-BG" dirty="0"/>
              <a:t>В нашия </a:t>
            </a:r>
            <a:r>
              <a:rPr lang="en-US" dirty="0"/>
              <a:t>app </a:t>
            </a:r>
            <a:r>
              <a:rPr lang="bg-BG" dirty="0"/>
              <a:t>искаме да </a:t>
            </a:r>
            <a:r>
              <a:rPr lang="bg-BG" b="1" dirty="0">
                <a:solidFill>
                  <a:schemeClr val="bg1"/>
                </a:solidFill>
              </a:rPr>
              <a:t>хванем</a:t>
            </a:r>
            <a:r>
              <a:rPr lang="bg-BG" dirty="0"/>
              <a:t> "</a:t>
            </a:r>
            <a:r>
              <a:rPr lang="bg-BG" i="1" dirty="0"/>
              <a:t>натискане на бутона</a:t>
            </a:r>
            <a:r>
              <a:rPr lang="bg-BG" dirty="0"/>
              <a:t>" и да покажем текущата </a:t>
            </a:r>
            <a:r>
              <a:rPr lang="bg-BG" b="1" dirty="0">
                <a:solidFill>
                  <a:schemeClr val="bg1"/>
                </a:solidFill>
              </a:rPr>
              <a:t>дата и час</a:t>
            </a:r>
          </a:p>
          <a:p>
            <a:pPr lvl="1"/>
            <a:r>
              <a:rPr lang="bg-BG" dirty="0"/>
              <a:t>Хващаме събитието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Button.Click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dirty="0"/>
              <a:t>и пишем </a:t>
            </a:r>
            <a:r>
              <a:rPr lang="en-US" dirty="0"/>
              <a:t>C# </a:t>
            </a:r>
            <a:r>
              <a:rPr lang="bg-BG" dirty="0"/>
              <a:t>код (</a:t>
            </a:r>
            <a:r>
              <a:rPr lang="bg-BG" b="1" dirty="0">
                <a:solidFill>
                  <a:schemeClr val="bg1"/>
                </a:solidFill>
              </a:rPr>
              <a:t>обработчик</a:t>
            </a:r>
            <a:r>
              <a:rPr lang="bg-BG" dirty="0"/>
              <a:t> на събитието)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C0E695-F73B-61A7-6761-7CD5D08AF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Хващане и обработка на събития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85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9AD320-5C78-9259-BAA2-FA87476C7D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4B759-18DA-96F4-F423-4E18A8BDDA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000" dirty="0"/>
              <a:t>За да </a:t>
            </a:r>
            <a:r>
              <a:rPr lang="bg-BG" sz="3000" b="1" dirty="0">
                <a:solidFill>
                  <a:schemeClr val="bg1"/>
                </a:solidFill>
              </a:rPr>
              <a:t>хванем</a:t>
            </a:r>
            <a:r>
              <a:rPr lang="bg-BG" sz="3000" dirty="0"/>
              <a:t> </a:t>
            </a:r>
            <a:r>
              <a:rPr lang="en-US" sz="3000" b="1" dirty="0">
                <a:latin typeface="Consolas" panose="020B0609020204030204" pitchFamily="49" charset="0"/>
              </a:rPr>
              <a:t>Button.Click</a:t>
            </a:r>
            <a:r>
              <a:rPr lang="bg-BG" sz="3000" dirty="0"/>
              <a:t>, намираме свойството </a:t>
            </a:r>
            <a:r>
              <a:rPr lang="en-US" sz="3000" b="1" dirty="0">
                <a:solidFill>
                  <a:schemeClr val="bg1"/>
                </a:solidFill>
              </a:rPr>
              <a:t>Click</a:t>
            </a:r>
            <a:r>
              <a:rPr lang="en-US" sz="3000" dirty="0"/>
              <a:t> </a:t>
            </a:r>
            <a:r>
              <a:rPr lang="bg-BG" sz="3000" dirty="0"/>
              <a:t>от прозореца </a:t>
            </a:r>
            <a:r>
              <a:rPr lang="en-US" sz="3000" b="1" dirty="0">
                <a:solidFill>
                  <a:schemeClr val="bg1"/>
                </a:solidFill>
              </a:rPr>
              <a:t>Properties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bg-BG" sz="3000" dirty="0"/>
              <a:t>и</a:t>
            </a:r>
            <a:r>
              <a:rPr lang="bg-BG" sz="3000" dirty="0">
                <a:solidFill>
                  <a:schemeClr val="bg1"/>
                </a:solidFill>
              </a:rPr>
              <a:t> </a:t>
            </a:r>
            <a:r>
              <a:rPr lang="bg-BG" sz="3000" dirty="0"/>
              <a:t>щракаме</a:t>
            </a:r>
            <a:r>
              <a:rPr lang="bg-BG" sz="3000" b="1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2 пъти </a:t>
            </a:r>
            <a:r>
              <a:rPr lang="bg-BG" sz="3000" dirty="0"/>
              <a:t>върху празното поле, за да зададем име на метод-обработчик</a:t>
            </a:r>
            <a:endParaRPr lang="en-US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054D5F-7406-D6CA-1964-EA0B2E91A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Хващане на </a:t>
            </a:r>
            <a:r>
              <a:rPr lang="en-US" dirty="0"/>
              <a:t>Button.Click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6809FB-4507-5EE4-6625-320BF669F1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27"/>
          <a:stretch/>
        </p:blipFill>
        <p:spPr>
          <a:xfrm>
            <a:off x="850425" y="2883494"/>
            <a:ext cx="5362553" cy="369879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46FEB5-D8A3-C58C-B9DD-066D1D248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771" y="2979000"/>
            <a:ext cx="3844229" cy="35266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F7441702-DD24-AF51-00A2-49E81393E285}"/>
              </a:ext>
            </a:extLst>
          </p:cNvPr>
          <p:cNvSpPr/>
          <p:nvPr/>
        </p:nvSpPr>
        <p:spPr bwMode="auto">
          <a:xfrm>
            <a:off x="6564901" y="4513133"/>
            <a:ext cx="619400" cy="439519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705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FA732F-96B8-1FBC-1EF2-E9ACBE9C98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2AF82-CDD0-3D6D-166E-315A4FBC9F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6" y="1196125"/>
            <a:ext cx="11818092" cy="552876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При двойно щракване в събитието, в отворилия се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C# 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файл ще се покаже метода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buttonShowDateTime_Click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>
              <a:lnSpc>
                <a:spcPct val="100000"/>
              </a:lnSpc>
            </a:pPr>
            <a:endParaRPr lang="bg-BG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</a:pPr>
            <a:endParaRPr lang="bg-BG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</a:pPr>
            <a:endParaRPr lang="bg-BG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Добавяме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C# 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код, който визуализира в бутона текущата </a:t>
            </a:r>
            <a:r>
              <a:rPr lang="bg-BG" sz="3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дата 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и</a:t>
            </a:r>
            <a:r>
              <a:rPr lang="bg-BG" sz="3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час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23E153-C4CC-67E3-4275-F1B006D98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Обработка на </a:t>
            </a:r>
            <a:r>
              <a:rPr lang="en-US" dirty="0"/>
              <a:t>Button.Click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53319CA-24AA-7BAB-775B-382EC1A84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000" y="2398683"/>
            <a:ext cx="11205000" cy="1390317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private void buttonShowDateTime_Click(object sender, EventArgs e)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C62AB02A-1C66-5890-57C8-3B83DF3BCF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000" y="4745117"/>
            <a:ext cx="11205000" cy="1833515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private void buttonShowDateTime_Click(object sender, EventArgs e)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  <a:endParaRPr lang="bg-BG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buttonShowDateTime.Text = DateTime.Now.ToString();</a:t>
            </a: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3043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DB05E5-9C52-A803-72FE-0A86C4C970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461757F-7D64-2C42-CD0D-7DD534876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Обработка на </a:t>
            </a:r>
            <a:r>
              <a:rPr lang="en-US" dirty="0"/>
              <a:t>Button.Click</a:t>
            </a:r>
            <a:r>
              <a:rPr lang="bg-BG" dirty="0"/>
              <a:t> във </a:t>
            </a:r>
            <a:r>
              <a:rPr lang="en-US" dirty="0"/>
              <a:t>Visual Studio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CCC6F2-D1D5-4EC5-A4CD-6961F54A9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128" y="1253353"/>
            <a:ext cx="9667743" cy="540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26288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32E644-E3AE-2D73-2434-B1092E6A73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9224134-39D6-22C9-3692-9DD462981C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Стартираме</a:t>
            </a:r>
            <a:r>
              <a:rPr lang="bg-BG" b="1" dirty="0"/>
              <a:t> </a:t>
            </a:r>
            <a:r>
              <a:rPr lang="bg-BG" dirty="0"/>
              <a:t>приложението с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Ctrl+F5</a:t>
            </a:r>
            <a:r>
              <a:rPr lang="en-US" dirty="0">
                <a:solidFill>
                  <a:schemeClr val="bg1"/>
                </a:solidFill>
              </a:rPr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A7A12DD-A865-EAD9-FB6C-CCFCC6C3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 при изпълнение на програмата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B81365-5FDE-32B1-3F03-D54AB0E8C1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8" t="3696" r="2254" b="5709"/>
          <a:stretch/>
        </p:blipFill>
        <p:spPr>
          <a:xfrm>
            <a:off x="502193" y="2619000"/>
            <a:ext cx="4833451" cy="2565000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65F238-6724-D6D4-336D-0D8D6EC095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31" t="13844" r="4962" b="8421"/>
          <a:stretch/>
        </p:blipFill>
        <p:spPr>
          <a:xfrm>
            <a:off x="6619459" y="2619000"/>
            <a:ext cx="5070348" cy="2565000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4DCC05F2-7855-3F67-DF4E-8CE9A3351060}"/>
              </a:ext>
            </a:extLst>
          </p:cNvPr>
          <p:cNvSpPr/>
          <p:nvPr/>
        </p:nvSpPr>
        <p:spPr bwMode="auto">
          <a:xfrm>
            <a:off x="5609360" y="3659765"/>
            <a:ext cx="736364" cy="483471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Graphic 11" descr="Cursor with solid fill">
            <a:extLst>
              <a:ext uri="{FF2B5EF4-FFF2-40B4-BE49-F238E27FC236}">
                <a16:creationId xmlns:a16="http://schemas.microsoft.com/office/drawing/2014/main" id="{15A688E2-5945-0649-25F7-CA58372A37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1000" y="3582285"/>
            <a:ext cx="782810" cy="78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68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18D2E083-F70F-336B-BEA3-6CF08E714CA2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Form, Button, Label, TextBox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D1D713-4956-4FC0-AB9F-FE828A5B8ABA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400" dirty="0">
                <a:latin typeface="Calibri" panose="020F0502020204030204" pitchFamily="34" charset="0"/>
                <a:cs typeface="Calibri" panose="020F0502020204030204" pitchFamily="34" charset="0"/>
              </a:rPr>
              <a:t>Основни </a:t>
            </a:r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UI </a:t>
            </a:r>
            <a:r>
              <a:rPr lang="bg-BG" sz="5400" dirty="0">
                <a:latin typeface="Calibri" panose="020F0502020204030204" pitchFamily="34" charset="0"/>
                <a:cs typeface="Calibri" panose="020F0502020204030204" pitchFamily="34" charset="0"/>
              </a:rPr>
              <a:t>контроли</a:t>
            </a:r>
            <a:endParaRPr lang="bg-BG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DB25FE8-E177-3457-E8C9-A8B4963727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0" y="1719000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09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206F1F-1C6A-C43D-4E26-FE986A29D9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37054-8886-0132-A83A-DBFC578169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220598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Формите</a:t>
            </a:r>
            <a:r>
              <a:rPr lang="bg-BG" dirty="0"/>
              <a:t> (</a:t>
            </a:r>
            <a:r>
              <a:rPr lang="en-US" dirty="0"/>
              <a:t>form, </a:t>
            </a:r>
            <a:r>
              <a:rPr lang="bg-BG" dirty="0"/>
              <a:t>формуляр) са прозорци, които съдържат </a:t>
            </a:r>
            <a:r>
              <a:rPr lang="en-US" dirty="0"/>
              <a:t>UI </a:t>
            </a:r>
            <a:r>
              <a:rPr lang="bg-BG" dirty="0"/>
              <a:t>контроли</a:t>
            </a:r>
            <a:endParaRPr lang="en-US" dirty="0"/>
          </a:p>
          <a:p>
            <a:pPr lvl="1"/>
            <a:r>
              <a:rPr lang="bg-BG" dirty="0"/>
              <a:t>Зад всяка форма има </a:t>
            </a:r>
            <a:r>
              <a:rPr lang="en-US" dirty="0"/>
              <a:t>C# </a:t>
            </a:r>
            <a:r>
              <a:rPr lang="bg-BG" dirty="0"/>
              <a:t>файл с нейния код</a:t>
            </a:r>
          </a:p>
          <a:p>
            <a:pPr lvl="1"/>
            <a:r>
              <a:rPr lang="bg-BG" dirty="0"/>
              <a:t>Формата има дизайнер и код:</a:t>
            </a:r>
          </a:p>
          <a:p>
            <a:pPr lvl="2"/>
            <a:r>
              <a:rPr lang="bg-BG" dirty="0"/>
              <a:t>Показване на дизайнера: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Shift+F7</a:t>
            </a:r>
            <a:r>
              <a:rPr lang="en-US" dirty="0">
                <a:solidFill>
                  <a:schemeClr val="bg1"/>
                </a:solidFill>
              </a:rPr>
              <a:t>]</a:t>
            </a:r>
          </a:p>
          <a:p>
            <a:pPr lvl="2"/>
            <a:r>
              <a:rPr lang="bg-BG" dirty="0"/>
              <a:t>Показване на кода: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F7</a:t>
            </a:r>
            <a:r>
              <a:rPr lang="en-US" dirty="0">
                <a:solidFill>
                  <a:schemeClr val="bg1"/>
                </a:solidFill>
              </a:rPr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AE8F00-D37E-4BE5-3757-03DB5AA11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Форми в </a:t>
            </a:r>
            <a:r>
              <a:rPr lang="en-US" dirty="0"/>
              <a:t>Windows Forms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54A2C5-B662-0845-E043-ECC4A78A7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000" y="1245548"/>
            <a:ext cx="3479800" cy="20193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198A1E-68D0-2E99-0410-964F2FCDD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5579" y="3593153"/>
            <a:ext cx="4910641" cy="26688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12823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5828A6-C2A2-6360-CBEB-7813735936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9CD00B-0560-0E48-9F0F-F744A5CAE1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  <a:buClr>
                <a:schemeClr val="tx1"/>
              </a:buClr>
            </a:pPr>
            <a:r>
              <a:rPr lang="en-US" alt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Label</a:t>
            </a:r>
            <a:r>
              <a:rPr lang="en-US" altLang="en-US" sz="3000" dirty="0"/>
              <a:t> – </a:t>
            </a:r>
            <a:r>
              <a:rPr lang="bg-BG" altLang="en-US" sz="3000" dirty="0"/>
              <a:t>изобразява текст във формата</a:t>
            </a:r>
          </a:p>
          <a:p>
            <a:pPr lvl="1">
              <a:spcBef>
                <a:spcPct val="25000"/>
              </a:spcBef>
            </a:pPr>
            <a:r>
              <a:rPr lang="en-US" altLang="en-US" sz="2600" b="1" dirty="0">
                <a:latin typeface="Consolas" panose="020B0609020204030204" pitchFamily="49" charset="0"/>
              </a:rPr>
              <a:t>Text</a:t>
            </a:r>
            <a:r>
              <a:rPr lang="en-US" altLang="en-US" sz="2600" dirty="0"/>
              <a:t> –</a:t>
            </a:r>
            <a:r>
              <a:rPr lang="bg-BG" altLang="en-US" sz="2600" dirty="0"/>
              <a:t> текстът, който се изобразява</a:t>
            </a:r>
            <a:endParaRPr lang="en-US" altLang="en-US" sz="3000" b="1" dirty="0">
              <a:latin typeface="Consolas" panose="020B0609020204030204" pitchFamily="49" charset="0"/>
            </a:endParaRPr>
          </a:p>
          <a:p>
            <a:pPr>
              <a:spcBef>
                <a:spcPct val="25000"/>
              </a:spcBef>
              <a:buClr>
                <a:schemeClr val="tx1"/>
              </a:buClr>
            </a:pPr>
            <a:r>
              <a:rPr lang="bg-BG" alt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TextBox</a:t>
            </a:r>
            <a:r>
              <a:rPr lang="bg-BG" altLang="en-US" sz="3000" dirty="0"/>
              <a:t> –</a:t>
            </a:r>
            <a:r>
              <a:rPr lang="en-US" altLang="en-US" sz="3000" dirty="0"/>
              <a:t> </a:t>
            </a:r>
            <a:r>
              <a:rPr lang="bg-BG" altLang="en-US" sz="3000" dirty="0"/>
              <a:t>поле за въвеждане на текст</a:t>
            </a:r>
          </a:p>
          <a:p>
            <a:pPr lvl="1">
              <a:spcBef>
                <a:spcPct val="25000"/>
              </a:spcBef>
            </a:pPr>
            <a:r>
              <a:rPr lang="en-US" altLang="en-US" sz="2600" b="1" dirty="0">
                <a:latin typeface="Consolas" panose="020B0609020204030204" pitchFamily="49" charset="0"/>
              </a:rPr>
              <a:t>Text</a:t>
            </a:r>
            <a:r>
              <a:rPr lang="en-US" altLang="en-US" sz="2600" dirty="0"/>
              <a:t> (</a:t>
            </a:r>
            <a:r>
              <a:rPr lang="en-US" altLang="en-US" sz="2600" b="1" dirty="0">
                <a:latin typeface="Consolas" panose="020B0609020204030204" pitchFamily="49" charset="0"/>
              </a:rPr>
              <a:t>Lines</a:t>
            </a:r>
            <a:r>
              <a:rPr lang="en-US" altLang="en-US" sz="2600" dirty="0"/>
              <a:t>) – </a:t>
            </a:r>
            <a:r>
              <a:rPr lang="bg-BG" altLang="en-US" sz="2600" dirty="0"/>
              <a:t>съдържа въведения текст</a:t>
            </a:r>
            <a:endParaRPr lang="en-US" altLang="en-US" sz="2600" dirty="0"/>
          </a:p>
          <a:p>
            <a:pPr lvl="1">
              <a:spcBef>
                <a:spcPct val="25000"/>
              </a:spcBef>
            </a:pPr>
            <a:r>
              <a:rPr lang="bg-BG" altLang="en-US" sz="2600" b="1" dirty="0">
                <a:latin typeface="Consolas" panose="020B0609020204030204" pitchFamily="49" charset="0"/>
              </a:rPr>
              <a:t>Multiline</a:t>
            </a:r>
            <a:r>
              <a:rPr lang="bg-BG" altLang="en-US" sz="2600" dirty="0"/>
              <a:t> – задава режим</a:t>
            </a:r>
            <a:r>
              <a:rPr lang="en-US" altLang="en-US" sz="2600" dirty="0"/>
              <a:t> "</a:t>
            </a:r>
            <a:r>
              <a:rPr lang="bg-BG" altLang="en-US" sz="2600" dirty="0"/>
              <a:t>въвеждане на няколко реда"</a:t>
            </a:r>
          </a:p>
          <a:p>
            <a:pPr>
              <a:spcBef>
                <a:spcPts val="1200"/>
              </a:spcBef>
              <a:buClr>
                <a:schemeClr val="tx1"/>
              </a:buClr>
            </a:pPr>
            <a:r>
              <a:rPr lang="en-US" alt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Button</a:t>
            </a:r>
            <a:r>
              <a:rPr lang="en-US" altLang="en-US" sz="3000" dirty="0"/>
              <a:t> –</a:t>
            </a:r>
            <a:r>
              <a:rPr lang="bg-BG" altLang="en-US" sz="3000" dirty="0"/>
              <a:t> бутон за натискане</a:t>
            </a:r>
          </a:p>
          <a:p>
            <a:pPr lvl="1">
              <a:spcBef>
                <a:spcPct val="25000"/>
              </a:spcBef>
            </a:pPr>
            <a:r>
              <a:rPr lang="en-US" altLang="en-US" sz="2600" b="1" dirty="0">
                <a:latin typeface="Consolas" panose="020B0609020204030204" pitchFamily="49" charset="0"/>
              </a:rPr>
              <a:t>Click</a:t>
            </a:r>
            <a:r>
              <a:rPr lang="en-US" altLang="en-US" sz="2600" dirty="0"/>
              <a:t> – </a:t>
            </a:r>
            <a:r>
              <a:rPr lang="bg-BG" altLang="en-US" sz="2600" dirty="0"/>
              <a:t>активира се при натискане</a:t>
            </a:r>
          </a:p>
          <a:p>
            <a:pPr lvl="1">
              <a:spcBef>
                <a:spcPct val="25000"/>
              </a:spcBef>
            </a:pPr>
            <a:r>
              <a:rPr lang="en-US" altLang="en-US" sz="2600" b="1" dirty="0">
                <a:latin typeface="Consolas" panose="020B0609020204030204" pitchFamily="49" charset="0"/>
              </a:rPr>
              <a:t>Text</a:t>
            </a:r>
            <a:r>
              <a:rPr lang="en-US" altLang="en-US" sz="2600" dirty="0"/>
              <a:t> – </a:t>
            </a:r>
            <a:r>
              <a:rPr lang="bg-BG" altLang="en-US" sz="2600" dirty="0"/>
              <a:t>задава текста върху бутона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352AA4-8C97-A362-B89D-B265B56A6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</a:t>
            </a:r>
            <a:r>
              <a:rPr lang="en-US" dirty="0"/>
              <a:t>UI </a:t>
            </a:r>
            <a:r>
              <a:rPr lang="bg-BG" dirty="0"/>
              <a:t>контроли в </a:t>
            </a:r>
            <a:r>
              <a:rPr lang="en-US" dirty="0"/>
              <a:t>Windows Forms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12EB1-D58D-9AC0-1E14-57E6118FB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2811" y="1612585"/>
            <a:ext cx="1420696" cy="560801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96A99D-5024-A4C2-350E-28966672E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2811" y="3106371"/>
            <a:ext cx="2005847" cy="59356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9930AC-E2B6-47CB-2E6E-EC99A127D1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2" b="5050"/>
          <a:stretch/>
        </p:blipFill>
        <p:spPr>
          <a:xfrm>
            <a:off x="9662811" y="5094000"/>
            <a:ext cx="1657785" cy="675000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4417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122F6A-7F9D-AA03-F90B-78EDF2F96C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46B3F-BF74-096D-0283-EE9B9CAB7F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UI </a:t>
            </a:r>
            <a:r>
              <a:rPr lang="bg-BG" dirty="0"/>
              <a:t>контролите имат </a:t>
            </a:r>
            <a:r>
              <a:rPr lang="bg-BG" b="1" dirty="0">
                <a:solidFill>
                  <a:schemeClr val="bg1"/>
                </a:solidFill>
              </a:rPr>
              <a:t>свойства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събития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17E179-B0E1-E48A-B401-A4A28487B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Свойства и събития на контролите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7548AB-5E7E-3C53-34A1-1BC8EDB9B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000" y="1982678"/>
            <a:ext cx="4424544" cy="45513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DE76BA-AAF4-907C-E925-7E8BD1DAA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000" y="1982678"/>
            <a:ext cx="4425247" cy="4551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64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18D2E083-F70F-336B-BEA3-6CF08E714CA2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Графичен потребителски интерфейс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D1D713-4956-4FC0-AB9F-FE828A5B8ABA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400" dirty="0">
                <a:latin typeface="Calibri" panose="020F0502020204030204" pitchFamily="34" charset="0"/>
                <a:cs typeface="Calibri" panose="020F0502020204030204" pitchFamily="34" charset="0"/>
              </a:rPr>
              <a:t>Какво е </a:t>
            </a:r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GUI?</a:t>
            </a:r>
            <a:endParaRPr lang="bg-BG" dirty="0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C8DB84B6-B7B1-2E36-BBE5-6DDA4A51B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050" y="1584000"/>
            <a:ext cx="2501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453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18D2E083-F70F-336B-BEA3-6CF08E714CA2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Примерно приложение: сумиране на 2 числа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D1D713-4956-4FC0-AB9F-FE828A5B8ABA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400" dirty="0">
                <a:latin typeface="Calibri" panose="020F0502020204030204" pitchFamily="34" charset="0"/>
                <a:cs typeface="Calibri" panose="020F0502020204030204" pitchFamily="34" charset="0"/>
              </a:rPr>
              <a:t>Суматор за числа</a:t>
            </a:r>
            <a:endParaRPr lang="bg-B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23C8E4-EB75-99B1-4137-448C0A696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757" y="819000"/>
            <a:ext cx="7892485" cy="364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20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3E1B4A-ABC7-51DD-F1DF-BD845D8808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E2105A-1D9F-29DF-073E-1A9DB99A0F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Създайте </a:t>
            </a:r>
            <a:r>
              <a:rPr lang="en-US" dirty="0"/>
              <a:t>GUI </a:t>
            </a:r>
            <a:r>
              <a:rPr lang="bg-BG" dirty="0"/>
              <a:t>приложение, което да намира </a:t>
            </a:r>
            <a:r>
              <a:rPr lang="bg-BG" b="1" dirty="0">
                <a:solidFill>
                  <a:schemeClr val="bg1"/>
                </a:solidFill>
              </a:rPr>
              <a:t>сумата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две числа</a:t>
            </a:r>
            <a:r>
              <a:rPr lang="bg-BG" dirty="0"/>
              <a:t>, въведени от потребителя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AA50A34-3416-25EE-E038-D0A268C5A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Суматор за числа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81DBD4-6107-65A1-CB69-A7B8BCD66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362" y="2970508"/>
            <a:ext cx="4287276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533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79000"/>
            <a:ext cx="11818096" cy="5528766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bg-BG" sz="3000" dirty="0"/>
              <a:t>Създайте нов</a:t>
            </a:r>
            <a:r>
              <a:rPr lang="en-US" sz="3000" dirty="0"/>
              <a:t> Windows Forms </a:t>
            </a:r>
            <a:r>
              <a:rPr lang="bg-BG" sz="3000" dirty="0"/>
              <a:t>проект и му задайте подходящо име (например </a:t>
            </a:r>
            <a:r>
              <a:rPr lang="en-BG" sz="3000" dirty="0"/>
              <a:t>"</a:t>
            </a:r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SummatorApp</a:t>
            </a:r>
            <a:r>
              <a:rPr lang="en-BG" sz="3000" dirty="0"/>
              <a:t>"</a:t>
            </a:r>
            <a:r>
              <a:rPr lang="en-US" sz="3000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(1)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7DA441-F42D-F03C-D6C3-7FABF31338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"/>
          <a:stretch/>
        </p:blipFill>
        <p:spPr>
          <a:xfrm>
            <a:off x="681142" y="3020093"/>
            <a:ext cx="5710375" cy="2797813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E82E26E2-F0B1-4FF1-BE6F-61A84CE05F95}"/>
              </a:ext>
            </a:extLst>
          </p:cNvPr>
          <p:cNvSpPr/>
          <p:nvPr/>
        </p:nvSpPr>
        <p:spPr bwMode="auto">
          <a:xfrm>
            <a:off x="6546000" y="4239000"/>
            <a:ext cx="585000" cy="36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87A138-C669-DFC6-80CE-6F6A5040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938" y="2814250"/>
            <a:ext cx="3941639" cy="3569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0266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7904" y="1275234"/>
            <a:ext cx="11818096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sz="3000" dirty="0"/>
              <a:t>2. Променете </a:t>
            </a:r>
            <a:r>
              <a:rPr lang="bg-BG" sz="3000" b="1" dirty="0">
                <a:solidFill>
                  <a:schemeClr val="bg1"/>
                </a:solidFill>
              </a:rPr>
              <a:t>името</a:t>
            </a:r>
            <a:r>
              <a:rPr lang="bg-BG" sz="3000" dirty="0"/>
              <a:t> на формата</a:t>
            </a:r>
            <a:r>
              <a:rPr lang="en-US" sz="3000" dirty="0"/>
              <a:t>: </a:t>
            </a:r>
            <a:r>
              <a:rPr lang="bg-BG" sz="3000" dirty="0"/>
              <a:t>"</a:t>
            </a:r>
            <a:r>
              <a:rPr lang="en-US" sz="3000" b="1" dirty="0">
                <a:latin typeface="Consolas" panose="020B0609020204030204" pitchFamily="49" charset="0"/>
              </a:rPr>
              <a:t>Form1</a:t>
            </a:r>
            <a:r>
              <a:rPr lang="bg-BG" sz="3000" dirty="0"/>
              <a:t>"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 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r>
              <a:rPr lang="en-US" sz="3000" b="1" dirty="0">
                <a:latin typeface="Consolas" panose="020B0609020204030204" pitchFamily="49" charset="0"/>
                <a:sym typeface="Wingdings" panose="05000000000000000000" pitchFamily="2" charset="2"/>
              </a:rPr>
              <a:t>FormSummator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endParaRPr lang="en-US" sz="3000" dirty="0"/>
          </a:p>
          <a:p>
            <a:pPr marL="514350" indent="-514350">
              <a:buAutoNum type="arabicPeriod"/>
            </a:pP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2</a:t>
            </a:r>
            <a:r>
              <a:rPr lang="bg-BG" dirty="0"/>
              <a:t>)</a:t>
            </a:r>
            <a:endParaRPr lang="en-BG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5C6DE4A7-14EF-470F-957C-BBAE76D3AE92}"/>
              </a:ext>
            </a:extLst>
          </p:cNvPr>
          <p:cNvSpPr/>
          <p:nvPr/>
        </p:nvSpPr>
        <p:spPr bwMode="auto">
          <a:xfrm>
            <a:off x="7421028" y="4032254"/>
            <a:ext cx="595617" cy="368492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5350E8-CD19-9C85-6C1A-A587D38B1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94" y="2124000"/>
            <a:ext cx="6835042" cy="4185000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BFDA8B-7886-8DCE-C499-CD96EB712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4437" y="2754000"/>
            <a:ext cx="3225800" cy="2946400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8671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2115598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3</a:t>
            </a:r>
            <a:r>
              <a:rPr lang="bg-BG" sz="3000" dirty="0"/>
              <a:t>. Променете </a:t>
            </a:r>
            <a:r>
              <a:rPr lang="bg-BG" sz="3000" b="1" dirty="0">
                <a:solidFill>
                  <a:schemeClr val="bg1"/>
                </a:solidFill>
              </a:rPr>
              <a:t>заглавието</a:t>
            </a:r>
            <a:r>
              <a:rPr lang="bg-BG" sz="3000" dirty="0"/>
              <a:t> на формата</a:t>
            </a:r>
            <a:r>
              <a:rPr lang="en-US" sz="3000" dirty="0"/>
              <a:t>: </a:t>
            </a:r>
            <a:r>
              <a:rPr lang="bg-BG" sz="3000" dirty="0"/>
              <a:t>"</a:t>
            </a:r>
            <a:r>
              <a:rPr lang="en-US" sz="3000" b="1" dirty="0">
                <a:latin typeface="Consolas" panose="020B0609020204030204" pitchFamily="49" charset="0"/>
              </a:rPr>
              <a:t>Form1</a:t>
            </a:r>
            <a:r>
              <a:rPr lang="bg-BG" sz="3000" dirty="0"/>
              <a:t>"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 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r>
              <a:rPr lang="en-US" sz="3000" b="1" dirty="0">
                <a:latin typeface="Consolas" panose="020B0609020204030204" pitchFamily="49" charset="0"/>
                <a:sym typeface="Wingdings" panose="05000000000000000000" pitchFamily="2" charset="2"/>
              </a:rPr>
              <a:t>Summator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endParaRPr lang="en-US" sz="3000" dirty="0"/>
          </a:p>
          <a:p>
            <a:pPr marL="514350" indent="-514350">
              <a:buAutoNum type="arabicPeriod"/>
            </a:pPr>
            <a:endParaRPr lang="en-BG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3</a:t>
            </a:r>
            <a:r>
              <a:rPr lang="bg-BG" dirty="0"/>
              <a:t>)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CDC81D-27D1-7D0B-8F24-351B4AC00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283" y="2304000"/>
            <a:ext cx="3416300" cy="3594100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56FCBF5A-9865-A4E7-527C-0A655852D61E}"/>
              </a:ext>
            </a:extLst>
          </p:cNvPr>
          <p:cNvSpPr/>
          <p:nvPr/>
        </p:nvSpPr>
        <p:spPr bwMode="auto">
          <a:xfrm>
            <a:off x="7221000" y="3960508"/>
            <a:ext cx="540000" cy="334543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5F40B1-9DC5-F47B-8AEA-E12CD2052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769" y="2072238"/>
            <a:ext cx="6271948" cy="411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05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6" y="1179000"/>
            <a:ext cx="11818096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4. </a:t>
            </a:r>
            <a:r>
              <a:rPr lang="bg-BG" sz="3000" dirty="0"/>
              <a:t>Добавете необходимите контроли – 3 текстови полета (</a:t>
            </a:r>
            <a:r>
              <a:rPr lang="en-US" sz="3000" dirty="0"/>
              <a:t>TextBox)</a:t>
            </a:r>
            <a:r>
              <a:rPr lang="bg-BG" sz="3000" dirty="0"/>
              <a:t>, 2 надписа (</a:t>
            </a:r>
            <a:r>
              <a:rPr lang="en-US" sz="3000" dirty="0"/>
              <a:t>Label) </a:t>
            </a:r>
            <a:r>
              <a:rPr lang="bg-BG" sz="3000" dirty="0"/>
              <a:t>и 1 бутон (</a:t>
            </a:r>
            <a:r>
              <a:rPr lang="en-US" sz="3000" dirty="0"/>
              <a:t>Button)</a:t>
            </a:r>
            <a:endParaRPr lang="en-BG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4</a:t>
            </a:r>
            <a:r>
              <a:rPr lang="bg-BG" dirty="0"/>
              <a:t>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B9B5C3-47D9-EDB1-6BFD-8A0C6C312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000" y="2390619"/>
            <a:ext cx="6451200" cy="423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32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45" y="1236527"/>
            <a:ext cx="11818096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5. </a:t>
            </a:r>
            <a:r>
              <a:rPr lang="bg-BG" sz="3000" dirty="0"/>
              <a:t>Променете </a:t>
            </a:r>
            <a:r>
              <a:rPr lang="bg-BG" sz="3000" b="1" dirty="0">
                <a:solidFill>
                  <a:schemeClr val="bg1"/>
                </a:solidFill>
              </a:rPr>
              <a:t>имената</a:t>
            </a:r>
            <a:r>
              <a:rPr lang="bg-BG" sz="3000" dirty="0"/>
              <a:t> на контролите</a:t>
            </a:r>
          </a:p>
          <a:p>
            <a:pPr lvl="1"/>
            <a:r>
              <a:rPr lang="en-US" sz="2600" dirty="0"/>
              <a:t>textBox1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textBoxNum1</a:t>
            </a:r>
          </a:p>
          <a:p>
            <a:pPr lvl="1"/>
            <a:r>
              <a:rPr lang="en-US" sz="2600" dirty="0"/>
              <a:t>textBox2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textBoxNum2</a:t>
            </a:r>
          </a:p>
          <a:p>
            <a:pPr lvl="1"/>
            <a:r>
              <a:rPr lang="en-US" sz="2600" dirty="0"/>
              <a:t>textBox3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textBoxSum</a:t>
            </a:r>
          </a:p>
          <a:p>
            <a:pPr lvl="1"/>
            <a:r>
              <a:rPr lang="en-US" sz="2600" dirty="0"/>
              <a:t>label1    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labelPlus</a:t>
            </a:r>
          </a:p>
          <a:p>
            <a:pPr lvl="1"/>
            <a:r>
              <a:rPr lang="en-US" sz="2600" dirty="0"/>
              <a:t>label2    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labelEqual</a:t>
            </a:r>
          </a:p>
          <a:p>
            <a:pPr lvl="1"/>
            <a:r>
              <a:rPr lang="en-US" sz="2600" dirty="0"/>
              <a:t>button1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buttonCalculate</a:t>
            </a:r>
          </a:p>
          <a:p>
            <a:pPr lvl="1"/>
            <a:endParaRPr lang="en-BG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5</a:t>
            </a:r>
            <a:r>
              <a:rPr lang="bg-BG" dirty="0"/>
              <a:t>)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9D56E6-5AE7-9DA0-1232-829FC4B89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0"/>
          <a:stretch/>
        </p:blipFill>
        <p:spPr>
          <a:xfrm>
            <a:off x="4889610" y="2045001"/>
            <a:ext cx="3225800" cy="3158786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2E6A57-7B35-EE34-7584-5B827CDAE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4644" y="2042590"/>
            <a:ext cx="3225800" cy="3158786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ADAC0EF1-E4EC-499F-153E-FD8F728EFACA}"/>
              </a:ext>
            </a:extLst>
          </p:cNvPr>
          <p:cNvSpPr/>
          <p:nvPr/>
        </p:nvSpPr>
        <p:spPr bwMode="auto">
          <a:xfrm>
            <a:off x="8257527" y="3464483"/>
            <a:ext cx="495000" cy="31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83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904" y="1228484"/>
            <a:ext cx="11818096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sz="3000" dirty="0"/>
              <a:t>6. Променете текста на контролите</a:t>
            </a:r>
          </a:p>
          <a:p>
            <a:pPr lvl="1"/>
            <a:r>
              <a:rPr lang="en-US" sz="2600" dirty="0"/>
              <a:t>button1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Calculate</a:t>
            </a:r>
          </a:p>
          <a:p>
            <a:pPr lvl="1"/>
            <a:r>
              <a:rPr lang="en-US" sz="2600" dirty="0"/>
              <a:t>label1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+</a:t>
            </a:r>
          </a:p>
          <a:p>
            <a:pPr lvl="1"/>
            <a:r>
              <a:rPr lang="en-US" sz="2600" dirty="0"/>
              <a:t>label2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=</a:t>
            </a:r>
          </a:p>
          <a:p>
            <a:pPr lvl="1"/>
            <a:endParaRPr lang="en-BG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6</a:t>
            </a:r>
            <a:r>
              <a:rPr lang="bg-BG" dirty="0"/>
              <a:t>)</a:t>
            </a:r>
            <a:endParaRPr lang="en-BG" dirty="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DAC0EF1-E4EC-499F-153E-FD8F728EFACA}"/>
              </a:ext>
            </a:extLst>
          </p:cNvPr>
          <p:cNvSpPr/>
          <p:nvPr/>
        </p:nvSpPr>
        <p:spPr bwMode="auto">
          <a:xfrm>
            <a:off x="7369782" y="4245300"/>
            <a:ext cx="495000" cy="31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94805E-1899-53E6-8E7F-D078CE04F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081" y="2529000"/>
            <a:ext cx="3422709" cy="37476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AE623E-6490-7C9D-6416-7636323C0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9750" y="2529000"/>
            <a:ext cx="3492500" cy="37476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9079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7</a:t>
            </a:r>
            <a:r>
              <a:rPr lang="bg-BG" sz="3000" dirty="0"/>
              <a:t>.</a:t>
            </a:r>
            <a:r>
              <a:rPr lang="en-US" sz="3000" dirty="0"/>
              <a:t> </a:t>
            </a:r>
            <a:r>
              <a:rPr lang="bg-BG" sz="3000" dirty="0"/>
              <a:t>Добавете </a:t>
            </a:r>
            <a:r>
              <a:rPr lang="en-US" sz="3000" b="1" dirty="0">
                <a:solidFill>
                  <a:schemeClr val="bg1"/>
                </a:solidFill>
              </a:rPr>
              <a:t>handler</a:t>
            </a:r>
            <a:r>
              <a:rPr lang="en-US" sz="3000" dirty="0"/>
              <a:t> (</a:t>
            </a:r>
            <a:r>
              <a:rPr lang="bg-BG" sz="3000" b="1" dirty="0">
                <a:solidFill>
                  <a:schemeClr val="bg1"/>
                </a:solidFill>
              </a:rPr>
              <a:t>обработчик</a:t>
            </a:r>
            <a:r>
              <a:rPr lang="bg-BG" sz="3000" dirty="0"/>
              <a:t>) на събитието </a:t>
            </a:r>
            <a:r>
              <a:rPr lang="en-US" sz="3000" b="1" dirty="0">
                <a:solidFill>
                  <a:schemeClr val="bg1"/>
                </a:solidFill>
              </a:rPr>
              <a:t>Click</a:t>
            </a:r>
            <a:r>
              <a:rPr lang="bg-BG" sz="3000" dirty="0"/>
              <a:t> на бутона за изчисляване на резултата</a:t>
            </a:r>
            <a:r>
              <a:rPr lang="en-US" sz="3000" dirty="0"/>
              <a:t>:</a:t>
            </a:r>
            <a:endParaRPr lang="en-BG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7</a:t>
            </a:r>
            <a:r>
              <a:rPr lang="bg-BG" dirty="0"/>
              <a:t>)</a:t>
            </a:r>
            <a:endParaRPr lang="en-BG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AEFA54A-6586-B439-D0AB-6980C1E8C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0412" y="2799000"/>
            <a:ext cx="10391175" cy="3035126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private void buttonCalculate_Click(object sender, EventArgs e)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	var 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num1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 = decimal.Parse(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this.textBox1.Text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	var 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num2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 = decimal.Parse(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this.textBox2.Text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	var 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sum</a:t>
            </a:r>
            <a:r>
              <a:rPr lang="en-US" sz="2300" b="1" noProof="1">
                <a:latin typeface="Consolas" pitchFamily="49" charset="0"/>
                <a:cs typeface="Consolas" pitchFamily="49" charset="0"/>
              </a:rPr>
              <a:t> = num1 + num2;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	</a:t>
            </a:r>
            <a:r>
              <a:rPr lang="en-US" sz="23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textBoxSum.Text = sum.ToString();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537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C392E0-B3AE-EC9D-F377-B4B4CD7379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8FE72-1075-F5ED-3764-75384FE66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Стартираме</a:t>
            </a:r>
            <a:r>
              <a:rPr lang="bg-BG" b="1" dirty="0"/>
              <a:t> </a:t>
            </a:r>
            <a:r>
              <a:rPr lang="bg-BG" dirty="0"/>
              <a:t>приложението с </a:t>
            </a:r>
            <a:r>
              <a:rPr lang="bg-BG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Ctrl+F5</a:t>
            </a:r>
            <a:r>
              <a:rPr lang="en-US" dirty="0">
                <a:solidFill>
                  <a:schemeClr val="bg1"/>
                </a:solidFill>
              </a:rPr>
              <a:t>]</a:t>
            </a:r>
            <a:r>
              <a:rPr lang="bg-BG" dirty="0">
                <a:solidFill>
                  <a:schemeClr val="bg1"/>
                </a:solidFill>
              </a:rPr>
              <a:t> </a:t>
            </a:r>
            <a:endParaRPr lang="en-BG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25AD470-966B-F65C-CD15-BC68CABC1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 при изпълнение на програмата</a:t>
            </a:r>
            <a:endParaRPr lang="en-BG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31BC9BE-13E7-BC0E-A109-41A48FBDA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3890" y="2934000"/>
            <a:ext cx="5164219" cy="238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34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 контейнер 1">
            <a:extLst>
              <a:ext uri="{FF2B5EF4-FFF2-40B4-BE49-F238E27FC236}">
                <a16:creationId xmlns:a16="http://schemas.microsoft.com/office/drawing/2014/main" id="{CC2AE19F-5DF1-49AD-8906-CA7D78A8D0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2766" y="1089000"/>
            <a:ext cx="9973234" cy="5546589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bg-BG" sz="3599" dirty="0"/>
              <a:t>Потребителски интерфейс (</a:t>
            </a:r>
            <a:r>
              <a:rPr lang="en-US" sz="3599" dirty="0"/>
              <a:t>UI)</a:t>
            </a:r>
          </a:p>
          <a:p>
            <a:pPr lvl="1">
              <a:lnSpc>
                <a:spcPct val="110000"/>
              </a:lnSpc>
            </a:pPr>
            <a:r>
              <a:rPr lang="bg-BG" sz="3200" dirty="0">
                <a:latin typeface="Calibri" panose="020F0502020204030204" pitchFamily="34" charset="0"/>
                <a:cs typeface="Calibri" panose="020F0502020204030204" pitchFamily="34" charset="0"/>
              </a:rPr>
              <a:t>Система, която позволява </a:t>
            </a:r>
            <a:r>
              <a:rPr lang="bg-BG" sz="32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взаимодействие</a:t>
            </a:r>
            <a:r>
              <a:rPr lang="bg-BG" sz="32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между </a:t>
            </a:r>
            <a:r>
              <a:rPr lang="bg-BG" sz="32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човека</a:t>
            </a:r>
            <a:r>
              <a:rPr lang="bg-BG" sz="32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и </a:t>
            </a:r>
            <a:r>
              <a:rPr lang="bg-BG" sz="32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компютъра</a:t>
            </a:r>
            <a:endParaRPr lang="en-US" sz="3200" b="1" i="0" strike="noStrike" dirty="0"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r>
              <a:rPr lang="bg-BG" sz="3600" dirty="0"/>
              <a:t>Графичен потребителски интерфейс (</a:t>
            </a:r>
            <a:r>
              <a:rPr lang="en-US" sz="3600" dirty="0"/>
              <a:t>GUI)</a:t>
            </a:r>
          </a:p>
          <a:p>
            <a:pPr lvl="1">
              <a:lnSpc>
                <a:spcPct val="110000"/>
              </a:lnSpc>
            </a:pPr>
            <a:r>
              <a:rPr lang="bg-BG" sz="32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Потребителски интерфейс, в който елементите</a:t>
            </a:r>
            <a:r>
              <a:rPr lang="en-US" sz="32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32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са представени във вид на </a:t>
            </a:r>
            <a:r>
              <a:rPr lang="bg-BG" sz="32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графични</a:t>
            </a:r>
            <a:r>
              <a:rPr lang="en-US" sz="32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32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контроли</a:t>
            </a:r>
            <a:r>
              <a:rPr lang="bg-BG" sz="32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2">
              <a:lnSpc>
                <a:spcPct val="110000"/>
              </a:lnSpc>
            </a:pP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Прозорци</a:t>
            </a:r>
          </a:p>
          <a:p>
            <a:pPr lvl="2">
              <a:lnSpc>
                <a:spcPct val="110000"/>
              </a:lnSpc>
            </a:pP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Формуляри</a:t>
            </a:r>
          </a:p>
          <a:p>
            <a:pPr lvl="2">
              <a:lnSpc>
                <a:spcPct val="110000"/>
              </a:lnSpc>
            </a:pP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Бутони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0DC080-6327-4781-804B-87B693B3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UI </a:t>
            </a:r>
            <a:r>
              <a:rPr lang="bg-BG" dirty="0"/>
              <a:t>и </a:t>
            </a:r>
            <a:r>
              <a:rPr lang="en-US" dirty="0"/>
              <a:t>GUI?</a:t>
            </a:r>
            <a:endParaRPr lang="bg-BG" dirty="0"/>
          </a:p>
        </p:txBody>
      </p:sp>
      <p:sp>
        <p:nvSpPr>
          <p:cNvPr id="33" name="Slide Number">
            <a:extLst>
              <a:ext uri="{FF2B5EF4-FFF2-40B4-BE49-F238E27FC236}">
                <a16:creationId xmlns:a16="http://schemas.microsoft.com/office/drawing/2014/main" id="{7ABC6F3D-DC95-491B-A41A-6C83DB61CFA9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166C58-8C91-5E21-16D4-BE4AFD8928CA}"/>
              </a:ext>
            </a:extLst>
          </p:cNvPr>
          <p:cNvSpPr txBox="1"/>
          <p:nvPr/>
        </p:nvSpPr>
        <p:spPr>
          <a:xfrm>
            <a:off x="5983446" y="4736723"/>
            <a:ext cx="3352554" cy="178510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41313" indent="-360363" defTabSz="1218438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bg-BG" sz="30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Полета</a:t>
            </a:r>
          </a:p>
          <a:p>
            <a:pPr marL="341313" indent="-360363" defTabSz="1218438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bg-BG" sz="30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Списъци</a:t>
            </a:r>
          </a:p>
          <a:p>
            <a:pPr marL="341313" indent="-360363" defTabSz="1218438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000" dirty="0">
                <a:solidFill>
                  <a:srgbClr val="23446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Менюта</a:t>
            </a: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1026" name="Picture 2" descr="Ui ux web web design icon - Elpis | Free icons">
            <a:extLst>
              <a:ext uri="{FF2B5EF4-FFF2-40B4-BE49-F238E27FC236}">
                <a16:creationId xmlns:a16="http://schemas.microsoft.com/office/drawing/2014/main" id="{13C875CF-3932-A298-5EDE-2719722A6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4406" y="4702209"/>
            <a:ext cx="1786594" cy="1786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78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AF5C5FC-E503-3239-F8C3-8B688964C5DE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Падащ списък, 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checkbox</a:t>
            </a:r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radio button</a:t>
            </a:r>
            <a:endParaRPr lang="en-BG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1575AB-146A-955D-BC40-9294392A45AC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Други контроли в </a:t>
            </a:r>
            <a:r>
              <a:rPr lang="en-US" dirty="0"/>
              <a:t>WinForms</a:t>
            </a:r>
            <a:endParaRPr lang="en-BG" dirty="0"/>
          </a:p>
        </p:txBody>
      </p:sp>
      <p:pic>
        <p:nvPicPr>
          <p:cNvPr id="7" name="Picture 6" descr="A picture containing text, plate, vector graphics, tableware&#10;&#10;Description automatically generated">
            <a:extLst>
              <a:ext uri="{FF2B5EF4-FFF2-40B4-BE49-F238E27FC236}">
                <a16:creationId xmlns:a16="http://schemas.microsoft.com/office/drawing/2014/main" id="{CBB232D3-C1D8-6B2D-D309-3F08396CB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00" y="1314000"/>
            <a:ext cx="2565000" cy="25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5828A6-C2A2-6360-CBEB-7813735936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9CD00B-0560-0E48-9F0F-F744A5CAE1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ComboBox</a:t>
            </a:r>
            <a:r>
              <a:rPr lang="bg-BG" altLang="en-US" sz="3000" dirty="0"/>
              <a:t> </a:t>
            </a:r>
            <a:r>
              <a:rPr lang="en-US" altLang="en-US" sz="3000" dirty="0"/>
              <a:t>– </a:t>
            </a:r>
            <a:r>
              <a:rPr lang="bg-BG" altLang="en-US" sz="3000" dirty="0"/>
              <a:t>падащ списък с опции за избор</a:t>
            </a:r>
          </a:p>
          <a:p>
            <a:pPr lvl="1">
              <a:spcBef>
                <a:spcPct val="25000"/>
              </a:spcBef>
            </a:pPr>
            <a:r>
              <a:rPr lang="en-US" altLang="en-US" sz="2600" b="1" dirty="0">
                <a:latin typeface="Consolas" panose="020B0609020204030204" pitchFamily="49" charset="0"/>
              </a:rPr>
              <a:t>Text</a:t>
            </a:r>
            <a:r>
              <a:rPr lang="en-US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bg-BG" altLang="en-US" sz="2600" dirty="0"/>
              <a:t>текстът, който се изобразява</a:t>
            </a:r>
            <a:endParaRPr lang="en-US" altLang="en-US" sz="2600" dirty="0"/>
          </a:p>
          <a:p>
            <a:pPr lvl="1">
              <a:spcBef>
                <a:spcPct val="25000"/>
              </a:spcBef>
            </a:pPr>
            <a:r>
              <a:rPr lang="en-US" altLang="en-US" sz="2600" b="1" dirty="0">
                <a:latin typeface="Consolas" panose="020B0609020204030204" pitchFamily="49" charset="0"/>
              </a:rPr>
              <a:t>Items</a:t>
            </a:r>
            <a:r>
              <a:rPr lang="en-US" alt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alt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възможните стойности, между които се избира</a:t>
            </a:r>
            <a:endParaRPr lang="en-US" altLang="en-US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3000" b="1" dirty="0">
                <a:latin typeface="Consolas" panose="020B0609020204030204" pitchFamily="49" charset="0"/>
              </a:rPr>
              <a:t>RadioButton</a:t>
            </a:r>
            <a:r>
              <a:rPr lang="en-US" altLang="en-US" sz="3000" dirty="0"/>
              <a:t> - </a:t>
            </a:r>
            <a:r>
              <a:rPr lang="bg-BG" altLang="en-BG" sz="3000" dirty="0"/>
              <a:t>контрола за избор на една от няколко опции</a:t>
            </a:r>
            <a:endParaRPr lang="en-US" altLang="en-US" sz="3000" dirty="0"/>
          </a:p>
          <a:p>
            <a:pPr lvl="1">
              <a:lnSpc>
                <a:spcPct val="85000"/>
              </a:lnSpc>
            </a:pPr>
            <a:r>
              <a:rPr lang="bg-BG" altLang="en-BG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Checked</a:t>
            </a:r>
            <a:r>
              <a:rPr lang="bg-BG" altLang="en-BG" sz="2600" dirty="0"/>
              <a:t> – задава дали е избрана</a:t>
            </a:r>
          </a:p>
          <a:p>
            <a:pPr>
              <a:spcBef>
                <a:spcPts val="12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Checkbox</a:t>
            </a:r>
            <a:r>
              <a:rPr lang="en-US" altLang="en-US" sz="3000" dirty="0"/>
              <a:t> –</a:t>
            </a:r>
            <a:r>
              <a:rPr lang="bg-BG" altLang="en-US" sz="3000" dirty="0"/>
              <a:t> контрола за избор на няколко опции</a:t>
            </a:r>
          </a:p>
          <a:p>
            <a:pPr lvl="1">
              <a:spcBef>
                <a:spcPts val="1200"/>
              </a:spcBef>
            </a:pPr>
            <a:r>
              <a:rPr lang="en-GB" alt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Checked</a:t>
            </a:r>
            <a:r>
              <a:rPr lang="en-GB" altLang="en-US" sz="2600" dirty="0"/>
              <a:t> – </a:t>
            </a:r>
            <a:r>
              <a:rPr lang="bg-BG" altLang="en-US" sz="2600" dirty="0"/>
              <a:t>задава дали кутийката е избрана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352AA4-8C97-A362-B89D-B265B56A6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Други </a:t>
            </a:r>
            <a:r>
              <a:rPr lang="en-US" dirty="0"/>
              <a:t>UI </a:t>
            </a:r>
            <a:r>
              <a:rPr lang="bg-BG" dirty="0"/>
              <a:t>контроли в </a:t>
            </a:r>
            <a:r>
              <a:rPr lang="en-US" dirty="0"/>
              <a:t>Windows Forms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7A3A87-54E2-D198-E725-32EEED1E5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000" y="3693808"/>
            <a:ext cx="1739900" cy="5334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4ACE10-102E-4639-5483-7B7BAC3B8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1000" y="5035005"/>
            <a:ext cx="1305000" cy="162049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5EC955-0F7F-28FD-A39B-6FFDD75906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78" b="4546"/>
          <a:stretch/>
        </p:blipFill>
        <p:spPr>
          <a:xfrm>
            <a:off x="9597761" y="1494000"/>
            <a:ext cx="1936377" cy="111903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951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18D2E083-F70F-336B-BEA3-6CF08E714CA2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615109" y="5398309"/>
            <a:ext cx="10160892" cy="1149183"/>
          </a:xfrm>
        </p:spPr>
        <p:txBody>
          <a:bodyPr/>
          <a:lstStyle/>
          <a:p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Примерно приложение: конвертиране от евро в лева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D1D713-4956-4FC0-AB9F-FE828A5B8ABA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9" y="4436733"/>
            <a:ext cx="10961783" cy="768084"/>
          </a:xfrm>
        </p:spPr>
        <p:txBody>
          <a:bodyPr/>
          <a:lstStyle/>
          <a:p>
            <a:r>
              <a:rPr lang="bg-BG" sz="5400" dirty="0">
                <a:latin typeface="Calibri" panose="020F0502020204030204" pitchFamily="34" charset="0"/>
                <a:cs typeface="Calibri" panose="020F0502020204030204" pitchFamily="34" charset="0"/>
              </a:rPr>
              <a:t>Конвертор на валути</a:t>
            </a:r>
            <a:endParaRPr lang="bg-BG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19B805-5606-BB12-2E6A-0B7B7D2CE7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3624156">
            <a:off x="4243161" y="830124"/>
            <a:ext cx="3705677" cy="370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42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3E1B4A-ABC7-51DD-F1DF-BD845D8808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43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E2105A-1D9F-29DF-073E-1A9DB99A0F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Създайте </a:t>
            </a:r>
            <a:r>
              <a:rPr lang="en-US" dirty="0"/>
              <a:t>GUI </a:t>
            </a:r>
            <a:r>
              <a:rPr lang="bg-BG" dirty="0"/>
              <a:t>приложение, което да конвертира дадена сума от </a:t>
            </a:r>
            <a:r>
              <a:rPr lang="bg-BG" b="1" dirty="0">
                <a:solidFill>
                  <a:schemeClr val="bg1"/>
                </a:solidFill>
              </a:rPr>
              <a:t>евро</a:t>
            </a:r>
            <a:r>
              <a:rPr lang="bg-BG" b="1" dirty="0"/>
              <a:t> </a:t>
            </a:r>
            <a:r>
              <a:rPr lang="bg-BG" dirty="0"/>
              <a:t>в </a:t>
            </a:r>
            <a:r>
              <a:rPr lang="bg-BG" b="1" dirty="0">
                <a:solidFill>
                  <a:schemeClr val="bg1"/>
                </a:solidFill>
              </a:rPr>
              <a:t>лева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AA50A34-3416-25EE-E038-D0A268C5A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Конвертор за мерни единици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9B3B1A-0213-5497-72C7-BFCA9BBFFA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6"/>
          <a:stretch/>
        </p:blipFill>
        <p:spPr>
          <a:xfrm>
            <a:off x="3486000" y="2844000"/>
            <a:ext cx="5220000" cy="3294109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3970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D59E6-F324-30E1-BA75-E3908D0C2C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3E389-165A-E628-21CB-4DE194C6C2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1. </a:t>
            </a:r>
            <a:r>
              <a:rPr lang="bg-BG" sz="3000" dirty="0"/>
              <a:t>Създайте нов </a:t>
            </a:r>
            <a:r>
              <a:rPr lang="en-US" sz="3000" dirty="0"/>
              <a:t>Windows Forms </a:t>
            </a:r>
            <a:r>
              <a:rPr lang="bg-BG" sz="3000" dirty="0"/>
              <a:t>проект и му задайте </a:t>
            </a:r>
            <a:r>
              <a:rPr lang="bg-BG" sz="3000" b="1" dirty="0">
                <a:solidFill>
                  <a:schemeClr val="bg1"/>
                </a:solidFill>
              </a:rPr>
              <a:t>подходящо име</a:t>
            </a:r>
            <a:r>
              <a:rPr lang="bg-BG" sz="3000" dirty="0"/>
              <a:t> (например "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MetricConverterApp</a:t>
            </a:r>
            <a:r>
              <a:rPr lang="bg-BG" sz="3000" dirty="0"/>
              <a:t>"</a:t>
            </a:r>
            <a:r>
              <a:rPr lang="en-US" sz="3000" dirty="0"/>
              <a:t>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CCBD4A-D4E3-6CA5-7836-ECBEE5C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</a:t>
            </a:r>
            <a:r>
              <a:rPr lang="en-US" dirty="0"/>
              <a:t> (1)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4CC546-D6C2-C874-7856-9A8DC703AB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"/>
          <a:stretch/>
        </p:blipFill>
        <p:spPr>
          <a:xfrm>
            <a:off x="190402" y="2811738"/>
            <a:ext cx="6153657" cy="3015000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8A5239-7FF6-B66C-A83E-9040D1790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432" y="2389197"/>
            <a:ext cx="4713030" cy="3905082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B5DA8CC1-C2FA-5893-99BE-9BC9E6DE060D}"/>
              </a:ext>
            </a:extLst>
          </p:cNvPr>
          <p:cNvSpPr/>
          <p:nvPr/>
        </p:nvSpPr>
        <p:spPr bwMode="auto">
          <a:xfrm>
            <a:off x="6455322" y="4184238"/>
            <a:ext cx="495000" cy="31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3717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D59E6-F324-30E1-BA75-E3908D0C2C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3E389-165A-E628-21CB-4DE194C6C2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000" y="1196125"/>
            <a:ext cx="12430598" cy="5528766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2. </a:t>
            </a:r>
            <a:r>
              <a:rPr lang="bg-BG" sz="3000" dirty="0"/>
              <a:t>Променете </a:t>
            </a:r>
            <a:r>
              <a:rPr lang="bg-BG" sz="3000" b="1" dirty="0">
                <a:solidFill>
                  <a:schemeClr val="bg1"/>
                </a:solidFill>
              </a:rPr>
              <a:t>името</a:t>
            </a:r>
            <a:r>
              <a:rPr lang="bg-BG" sz="3000" dirty="0"/>
              <a:t> на формата</a:t>
            </a:r>
            <a:r>
              <a:rPr lang="en-US" sz="3000" dirty="0"/>
              <a:t>: : </a:t>
            </a:r>
            <a:r>
              <a:rPr lang="bg-BG" sz="3000" dirty="0"/>
              <a:t>"</a:t>
            </a:r>
            <a:r>
              <a:rPr lang="en-US" sz="3000" b="1" dirty="0">
                <a:latin typeface="Consolas" panose="020B0609020204030204" pitchFamily="49" charset="0"/>
              </a:rPr>
              <a:t>Form1</a:t>
            </a:r>
            <a:r>
              <a:rPr lang="bg-BG" sz="3000" dirty="0"/>
              <a:t>"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 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r>
              <a:rPr lang="en-US" sz="3000" b="1" dirty="0">
                <a:latin typeface="Consolas" panose="020B0609020204030204" pitchFamily="49" charset="0"/>
                <a:sym typeface="Wingdings" panose="05000000000000000000" pitchFamily="2" charset="2"/>
              </a:rPr>
              <a:t>FormMetricConverter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endParaRPr lang="en-US" sz="3000" dirty="0"/>
          </a:p>
          <a:p>
            <a:pPr marL="0" indent="0">
              <a:buNone/>
            </a:pPr>
            <a:endParaRPr lang="bg-BG" sz="30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CCBD4A-D4E3-6CA5-7836-ECBEE5C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2</a:t>
            </a:r>
            <a:r>
              <a:rPr lang="bg-BG" dirty="0"/>
              <a:t>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2205B3-E473-6401-54B5-608AFA592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78" y="2034000"/>
            <a:ext cx="6814841" cy="4167806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FC6446EA-A5CB-0E15-1E6A-89CA9DC997CE}"/>
              </a:ext>
            </a:extLst>
          </p:cNvPr>
          <p:cNvSpPr/>
          <p:nvPr/>
        </p:nvSpPr>
        <p:spPr bwMode="auto">
          <a:xfrm>
            <a:off x="7186584" y="4117903"/>
            <a:ext cx="633649" cy="36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D21BCF-B0E0-CFDD-33D7-CCC2BF3BA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0999" y="2659603"/>
            <a:ext cx="3594100" cy="3276600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426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D59E6-F324-30E1-BA75-E3908D0C2C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3E389-165A-E628-21CB-4DE194C6C2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000" y="1196125"/>
            <a:ext cx="12295598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3. </a:t>
            </a:r>
            <a:r>
              <a:rPr lang="bg-BG" sz="3000" dirty="0"/>
              <a:t>Променете </a:t>
            </a:r>
            <a:r>
              <a:rPr lang="bg-BG" sz="3000" b="1" dirty="0">
                <a:solidFill>
                  <a:schemeClr val="bg1"/>
                </a:solidFill>
              </a:rPr>
              <a:t>заглавието</a:t>
            </a:r>
            <a:r>
              <a:rPr lang="bg-BG" sz="3000" dirty="0"/>
              <a:t> на формата</a:t>
            </a:r>
            <a:r>
              <a:rPr lang="en-US" sz="3000" dirty="0"/>
              <a:t>: </a:t>
            </a:r>
            <a:r>
              <a:rPr lang="bg-BG" sz="3000" dirty="0"/>
              <a:t>"</a:t>
            </a:r>
            <a:r>
              <a:rPr lang="en-US" sz="3000" b="1" dirty="0">
                <a:latin typeface="Consolas" panose="020B0609020204030204" pitchFamily="49" charset="0"/>
              </a:rPr>
              <a:t>Form1</a:t>
            </a:r>
            <a:r>
              <a:rPr lang="bg-BG" sz="3000" dirty="0"/>
              <a:t>"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 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r>
              <a:rPr lang="en-US" sz="3000" b="1" dirty="0">
                <a:latin typeface="Consolas" panose="020B0609020204030204" pitchFamily="49" charset="0"/>
                <a:sym typeface="Wingdings" panose="05000000000000000000" pitchFamily="2" charset="2"/>
              </a:rPr>
              <a:t>Metric Converter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endParaRPr lang="en-US" sz="3000" dirty="0"/>
          </a:p>
          <a:p>
            <a:pPr marL="0" indent="0">
              <a:buNone/>
            </a:pPr>
            <a:endParaRPr lang="bg-BG" sz="3000" dirty="0"/>
          </a:p>
          <a:p>
            <a:pPr marL="0" indent="0">
              <a:buNone/>
            </a:pPr>
            <a:endParaRPr lang="en-US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CCBD4A-D4E3-6CA5-7836-ECBEE5C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3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FC6446EA-A5CB-0E15-1E6A-89CA9DC997CE}"/>
              </a:ext>
            </a:extLst>
          </p:cNvPr>
          <p:cNvSpPr/>
          <p:nvPr/>
        </p:nvSpPr>
        <p:spPr bwMode="auto">
          <a:xfrm>
            <a:off x="7488002" y="4149000"/>
            <a:ext cx="633649" cy="36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784ABD-5BDC-A09E-000C-6A5E995D3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02" y="1989000"/>
            <a:ext cx="7129322" cy="451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27EDA6-1173-353A-45FE-26981053F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6829" y="2639900"/>
            <a:ext cx="3670300" cy="3378200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4606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6" y="1179000"/>
            <a:ext cx="11818096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4. </a:t>
            </a:r>
            <a:r>
              <a:rPr lang="bg-BG" sz="3000" dirty="0"/>
              <a:t>Добавете необходимите контроли – </a:t>
            </a:r>
            <a:r>
              <a:rPr lang="en-US" sz="3000" b="1" dirty="0">
                <a:solidFill>
                  <a:schemeClr val="bg1"/>
                </a:solidFill>
              </a:rPr>
              <a:t>3</a:t>
            </a:r>
            <a:r>
              <a:rPr lang="bg-BG" sz="3000" b="1" dirty="0">
                <a:solidFill>
                  <a:schemeClr val="bg1"/>
                </a:solidFill>
              </a:rPr>
              <a:t> надписа </a:t>
            </a:r>
            <a:r>
              <a:rPr lang="bg-BG" sz="3000" dirty="0"/>
              <a:t>(</a:t>
            </a:r>
            <a:r>
              <a:rPr lang="en-US" sz="3000" dirty="0"/>
              <a:t>Label), </a:t>
            </a:r>
            <a:r>
              <a:rPr lang="en-US" sz="3000" b="1" dirty="0">
                <a:solidFill>
                  <a:schemeClr val="bg1"/>
                </a:solidFill>
              </a:rPr>
              <a:t>1</a:t>
            </a:r>
            <a:r>
              <a:rPr lang="bg-BG" sz="3000" b="1" dirty="0">
                <a:solidFill>
                  <a:schemeClr val="bg1"/>
                </a:solidFill>
              </a:rPr>
              <a:t> текстово поле </a:t>
            </a:r>
            <a:r>
              <a:rPr lang="bg-BG" sz="3000" dirty="0"/>
              <a:t>(</a:t>
            </a:r>
            <a:r>
              <a:rPr lang="en-US" sz="3000" dirty="0"/>
              <a:t>TextBox)</a:t>
            </a:r>
            <a:r>
              <a:rPr lang="bg-BG" sz="3000" dirty="0"/>
              <a:t> и</a:t>
            </a:r>
            <a:r>
              <a:rPr lang="bg-BG" sz="3000" b="1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1 бутон </a:t>
            </a:r>
            <a:r>
              <a:rPr lang="bg-BG" sz="3000" dirty="0"/>
              <a:t>(</a:t>
            </a:r>
            <a:r>
              <a:rPr lang="en-US" sz="3000" dirty="0"/>
              <a:t>Button)</a:t>
            </a:r>
            <a:endParaRPr lang="en-BG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4</a:t>
            </a:r>
            <a:r>
              <a:rPr lang="bg-BG" dirty="0"/>
              <a:t>)</a:t>
            </a:r>
            <a:endParaRPr lang="en-B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350899-7123-9F4C-43EA-CF2C9B6E6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275" y="2338683"/>
            <a:ext cx="6999449" cy="4417200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853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5126" y="1236080"/>
            <a:ext cx="5270873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5. </a:t>
            </a:r>
            <a:r>
              <a:rPr lang="bg-BG" sz="3000" dirty="0"/>
              <a:t>Променете </a:t>
            </a:r>
            <a:r>
              <a:rPr lang="bg-BG" sz="3000" b="1" dirty="0">
                <a:solidFill>
                  <a:schemeClr val="bg1"/>
                </a:solidFill>
              </a:rPr>
              <a:t>имената</a:t>
            </a:r>
            <a:r>
              <a:rPr lang="bg-BG" sz="3000" dirty="0"/>
              <a:t> на контролите</a:t>
            </a:r>
            <a:r>
              <a:rPr lang="en-US" sz="3000" dirty="0"/>
              <a:t>:</a:t>
            </a:r>
            <a:endParaRPr lang="bg-BG" sz="3000" dirty="0"/>
          </a:p>
          <a:p>
            <a:r>
              <a:rPr lang="bg-BG" sz="2800" dirty="0"/>
              <a:t>"</a:t>
            </a:r>
            <a:r>
              <a:rPr lang="en-US" sz="2600" dirty="0"/>
              <a:t>textBox1</a:t>
            </a:r>
            <a:r>
              <a:rPr lang="bg-BG" sz="2800" dirty="0"/>
              <a:t>"</a:t>
            </a:r>
            <a:r>
              <a:rPr lang="en-US" sz="2600" dirty="0"/>
              <a:t>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</a:t>
            </a:r>
            <a:r>
              <a:rPr lang="bg-BG" sz="2800" dirty="0"/>
              <a:t>"</a:t>
            </a:r>
            <a:r>
              <a:rPr lang="en-US" sz="2600" dirty="0"/>
              <a:t>textBoxAmount</a:t>
            </a:r>
            <a:r>
              <a:rPr lang="bg-BG" sz="2800" dirty="0"/>
              <a:t>"</a:t>
            </a:r>
            <a:endParaRPr lang="en-US" sz="2600" dirty="0"/>
          </a:p>
          <a:p>
            <a:r>
              <a:rPr lang="bg-BG" sz="2800" dirty="0"/>
              <a:t>"</a:t>
            </a:r>
            <a:r>
              <a:rPr lang="en-BG" sz="2600" dirty="0"/>
              <a:t>label3</a:t>
            </a:r>
            <a:r>
              <a:rPr lang="bg-BG" sz="2800" dirty="0"/>
              <a:t>"</a:t>
            </a:r>
            <a:r>
              <a:rPr lang="en-BG" sz="2600" dirty="0"/>
              <a:t>   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BG" sz="2600" dirty="0"/>
              <a:t> "labelResult"</a:t>
            </a:r>
          </a:p>
          <a:p>
            <a:r>
              <a:rPr lang="en-BG" sz="2600" dirty="0"/>
              <a:t>"button1  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BG" sz="2600" dirty="0"/>
              <a:t> "buttonConvert"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5</a:t>
            </a:r>
            <a:r>
              <a:rPr lang="bg-BG" dirty="0"/>
              <a:t>)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9D56E6-5AE7-9DA0-1232-829FC4B89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0"/>
          <a:stretch/>
        </p:blipFill>
        <p:spPr>
          <a:xfrm>
            <a:off x="4831738" y="3423912"/>
            <a:ext cx="3225800" cy="3158786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ADAC0EF1-E4EC-499F-153E-FD8F728EFACA}"/>
              </a:ext>
            </a:extLst>
          </p:cNvPr>
          <p:cNvSpPr/>
          <p:nvPr/>
        </p:nvSpPr>
        <p:spPr bwMode="auto">
          <a:xfrm>
            <a:off x="8199655" y="4843394"/>
            <a:ext cx="495000" cy="31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C301BE-FA3C-936B-C782-6ED4C3B56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0858" y="3420831"/>
            <a:ext cx="3271154" cy="3158786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65425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5126" y="1236080"/>
            <a:ext cx="4775873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6. </a:t>
            </a:r>
            <a:r>
              <a:rPr lang="bg-BG" sz="3000" dirty="0"/>
              <a:t>Променете </a:t>
            </a:r>
            <a:r>
              <a:rPr lang="bg-BG" sz="3000" b="1" dirty="0">
                <a:solidFill>
                  <a:schemeClr val="bg1"/>
                </a:solidFill>
              </a:rPr>
              <a:t>текста</a:t>
            </a:r>
            <a:r>
              <a:rPr lang="bg-BG" sz="3000" dirty="0"/>
              <a:t> на контролите</a:t>
            </a:r>
            <a:r>
              <a:rPr lang="en-US" sz="3000"/>
              <a:t>:</a:t>
            </a:r>
            <a:endParaRPr lang="bg-BG" sz="3000" dirty="0"/>
          </a:p>
          <a:p>
            <a:pPr lvl="1"/>
            <a:r>
              <a:rPr lang="en-BG" sz="2600" dirty="0"/>
              <a:t>"</a:t>
            </a:r>
            <a:r>
              <a:rPr lang="en-US" sz="2600" dirty="0"/>
              <a:t>label1</a:t>
            </a:r>
            <a:r>
              <a:rPr lang="en-BG" sz="2600" dirty="0"/>
              <a:t>"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</a:t>
            </a:r>
            <a:r>
              <a:rPr lang="en-BG" sz="2600" dirty="0"/>
              <a:t>"</a:t>
            </a:r>
            <a:r>
              <a:rPr lang="en-US" sz="2600" dirty="0"/>
              <a:t>Convert</a:t>
            </a:r>
            <a:r>
              <a:rPr lang="en-BG" sz="2600" dirty="0"/>
              <a:t>"</a:t>
            </a:r>
            <a:endParaRPr lang="en-US" sz="2600" dirty="0"/>
          </a:p>
          <a:p>
            <a:pPr lvl="1"/>
            <a:r>
              <a:rPr lang="en-BG" sz="2600" dirty="0"/>
              <a:t>"</a:t>
            </a:r>
            <a:r>
              <a:rPr lang="en-US" sz="2600" dirty="0"/>
              <a:t>label2</a:t>
            </a:r>
            <a:r>
              <a:rPr lang="en-BG" sz="2600" dirty="0"/>
              <a:t>"</a:t>
            </a:r>
            <a:r>
              <a:rPr lang="en-US" sz="2600" dirty="0"/>
              <a:t>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</a:t>
            </a:r>
            <a:r>
              <a:rPr lang="en-BG" sz="2600" dirty="0"/>
              <a:t>"</a:t>
            </a:r>
            <a:r>
              <a:rPr lang="en-US" sz="2600" dirty="0"/>
              <a:t>from BGN to EUR</a:t>
            </a:r>
            <a:r>
              <a:rPr lang="en-BG" sz="2600" dirty="0"/>
              <a:t>"</a:t>
            </a:r>
            <a:endParaRPr lang="en-US" sz="2600" dirty="0"/>
          </a:p>
          <a:p>
            <a:pPr lvl="1"/>
            <a:r>
              <a:rPr lang="en-BG" sz="2600" dirty="0"/>
              <a:t>"label3"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BG" sz="2600" dirty="0"/>
              <a:t> "Result: "</a:t>
            </a:r>
          </a:p>
          <a:p>
            <a:pPr lvl="1"/>
            <a:r>
              <a:rPr lang="en-BG" sz="2600" dirty="0"/>
              <a:t>"buttonConvert"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BG" sz="2600" dirty="0"/>
              <a:t> "Convert"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6</a:t>
            </a:r>
            <a:r>
              <a:rPr lang="bg-BG" dirty="0"/>
              <a:t>)</a:t>
            </a:r>
            <a:endParaRPr lang="en-BG" dirty="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DAC0EF1-E4EC-499F-153E-FD8F728EFACA}"/>
              </a:ext>
            </a:extLst>
          </p:cNvPr>
          <p:cNvSpPr/>
          <p:nvPr/>
        </p:nvSpPr>
        <p:spPr bwMode="auto">
          <a:xfrm>
            <a:off x="8121000" y="3429000"/>
            <a:ext cx="495000" cy="31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DF45BB-FD16-B6F6-83CF-D98C58CF4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383" y="2329806"/>
            <a:ext cx="3237603" cy="2989193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19643A-B077-83A1-91C5-4D1B9B36E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7405" y="2329806"/>
            <a:ext cx="3276856" cy="2989193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35837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3E1B4A-ABC7-51DD-F1DF-BD845D8808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E2105A-1D9F-29DF-073E-1A9DB99A0F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Windows </a:t>
            </a:r>
            <a:r>
              <a:rPr lang="bg-BG" dirty="0"/>
              <a:t>и </a:t>
            </a:r>
            <a:r>
              <a:rPr lang="en-US" dirty="0"/>
              <a:t>C#</a:t>
            </a:r>
          </a:p>
          <a:p>
            <a:pPr lvl="2"/>
            <a:r>
              <a:rPr lang="en-US" dirty="0"/>
              <a:t>Windows Forms, XAML </a:t>
            </a:r>
            <a:r>
              <a:rPr lang="bg-BG" dirty="0"/>
              <a:t>и </a:t>
            </a:r>
            <a:r>
              <a:rPr lang="en-US" dirty="0"/>
              <a:t>WPF, .NET MAUI</a:t>
            </a:r>
          </a:p>
          <a:p>
            <a:r>
              <a:rPr lang="en-US" dirty="0"/>
              <a:t>MacOS</a:t>
            </a:r>
          </a:p>
          <a:p>
            <a:pPr lvl="2"/>
            <a:r>
              <a:rPr lang="en-US" dirty="0" err="1"/>
              <a:t>AppKit</a:t>
            </a:r>
            <a:r>
              <a:rPr lang="en-US" dirty="0"/>
              <a:t>, Aqua, OpenGL, </a:t>
            </a:r>
            <a:r>
              <a:rPr lang="en-US" dirty="0" err="1"/>
              <a:t>Tcl</a:t>
            </a:r>
            <a:r>
              <a:rPr lang="en-US" dirty="0"/>
              <a:t>/Tk</a:t>
            </a:r>
          </a:p>
          <a:p>
            <a:r>
              <a:rPr lang="en-US" dirty="0"/>
              <a:t>Linux</a:t>
            </a:r>
          </a:p>
          <a:p>
            <a:pPr lvl="2"/>
            <a:r>
              <a:rPr lang="en-US" dirty="0"/>
              <a:t>Qt, FLTK, Ultimate++</a:t>
            </a:r>
          </a:p>
          <a:p>
            <a:r>
              <a:rPr lang="en-US" dirty="0"/>
              <a:t>Android</a:t>
            </a:r>
          </a:p>
          <a:p>
            <a:pPr lvl="1"/>
            <a:r>
              <a:rPr lang="en-US" dirty="0"/>
              <a:t>Jetpack Compose, Android UI Views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AA50A34-3416-25EE-E038-D0A268C5A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Платформи за </a:t>
            </a:r>
            <a:r>
              <a:rPr lang="en-US" dirty="0"/>
              <a:t>GUI</a:t>
            </a:r>
          </a:p>
        </p:txBody>
      </p:sp>
      <p:pic>
        <p:nvPicPr>
          <p:cNvPr id="2050" name="Picture 2" descr="Qt Designer Download for Windows and Mac">
            <a:extLst>
              <a:ext uri="{FF2B5EF4-FFF2-40B4-BE49-F238E27FC236}">
                <a16:creationId xmlns:a16="http://schemas.microsoft.com/office/drawing/2014/main" id="{43972B87-42AC-E274-BBF9-030E209C4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621" y="4078298"/>
            <a:ext cx="3632030" cy="223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reate a Windows Forms app with C# - Visual Studio (Windows) | Microsoft  Learn">
            <a:extLst>
              <a:ext uri="{FF2B5EF4-FFF2-40B4-BE49-F238E27FC236}">
                <a16:creationId xmlns:a16="http://schemas.microsoft.com/office/drawing/2014/main" id="{AAA11515-FFED-6C4D-A0AC-A7969E51F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621" y="1389894"/>
            <a:ext cx="3632030" cy="2279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31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85CBF-A00D-B77E-FD2C-A57FA0977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98EA-51AF-6B20-7BCC-D644EF38E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5127" y="1236080"/>
            <a:ext cx="11707866" cy="55287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7. </a:t>
            </a:r>
            <a:r>
              <a:rPr lang="bg-BG" sz="3000" dirty="0"/>
              <a:t>След промяна на текста на контролите приложението трябва да изглежда така: </a:t>
            </a:r>
            <a:endParaRPr lang="en-BG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A66F63-EBEA-BDC6-CC19-A2402B91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7</a:t>
            </a:r>
            <a:r>
              <a:rPr lang="bg-BG" dirty="0"/>
              <a:t>)</a:t>
            </a:r>
            <a:endParaRPr lang="en-B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FEB2B-D249-5AC6-59F9-2AB5DD734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000" y="2055715"/>
            <a:ext cx="7261200" cy="4599785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7871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F804D7-E16B-5476-1757-537C9F9FDF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8B6EF0-8F1C-4508-63D6-D6700548B9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8. </a:t>
            </a:r>
            <a:r>
              <a:rPr lang="bg-BG" sz="3000" dirty="0"/>
              <a:t>Добавете </a:t>
            </a:r>
            <a:r>
              <a:rPr lang="en-US" sz="3000" b="1" dirty="0">
                <a:solidFill>
                  <a:schemeClr val="bg1"/>
                </a:solidFill>
              </a:rPr>
              <a:t>handler</a:t>
            </a:r>
            <a:r>
              <a:rPr lang="en-US" sz="3000" dirty="0"/>
              <a:t> (</a:t>
            </a:r>
            <a:r>
              <a:rPr lang="bg-BG" sz="3000" b="1" dirty="0">
                <a:solidFill>
                  <a:schemeClr val="bg1"/>
                </a:solidFill>
              </a:rPr>
              <a:t>обработчик</a:t>
            </a:r>
            <a:r>
              <a:rPr lang="bg-BG" sz="3000" dirty="0"/>
              <a:t>) на събитието </a:t>
            </a:r>
            <a:r>
              <a:rPr lang="en-US" sz="3000" b="1" dirty="0">
                <a:solidFill>
                  <a:schemeClr val="bg1"/>
                </a:solidFill>
              </a:rPr>
              <a:t>Click</a:t>
            </a:r>
            <a:r>
              <a:rPr lang="bg-BG" sz="3000" dirty="0"/>
              <a:t> на бутона за конвертиране</a:t>
            </a:r>
            <a:r>
              <a:rPr lang="en-US" sz="3000" dirty="0"/>
              <a:t>:</a:t>
            </a:r>
            <a:endParaRPr lang="en-BG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14B54FD-B700-D56A-864B-46E2D4AD4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8</a:t>
            </a:r>
            <a:r>
              <a:rPr lang="bg-BG" dirty="0"/>
              <a:t>)</a:t>
            </a:r>
            <a:endParaRPr lang="en-BG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7F7966C-DEA9-7EA3-AE54-EDE5D3D0B3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170" y="2225047"/>
            <a:ext cx="11503659" cy="4532203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private void </a:t>
            </a:r>
            <a:r>
              <a:rPr lang="en-US" sz="2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buttonConvert_Click</a:t>
            </a:r>
            <a:r>
              <a:rPr lang="en-US" sz="2200" b="1" noProof="1">
                <a:latin typeface="Consolas" pitchFamily="49" charset="0"/>
                <a:cs typeface="Consolas" pitchFamily="49" charset="0"/>
              </a:rPr>
              <a:t>(object sender, EventArgs e)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	// </a:t>
            </a:r>
            <a:r>
              <a:rPr lang="bg-BG" sz="2200" b="1" noProof="1">
                <a:latin typeface="Calibri" panose="020F0502020204030204" pitchFamily="34" charset="0"/>
                <a:cs typeface="Calibri" panose="020F0502020204030204" pitchFamily="34" charset="0"/>
              </a:rPr>
              <a:t>Прочитаме стойността, въведена от потребителя</a:t>
            </a:r>
            <a:br>
              <a:rPr lang="en-US" sz="2200" b="1" noProof="1">
                <a:latin typeface="Consolas" pitchFamily="49" charset="0"/>
                <a:cs typeface="Consolas" pitchFamily="49" charset="0"/>
              </a:rPr>
            </a:br>
            <a:r>
              <a:rPr lang="en-US" sz="2200" b="1" noProof="1">
                <a:latin typeface="Consolas" pitchFamily="49" charset="0"/>
                <a:cs typeface="Consolas" pitchFamily="49" charset="0"/>
              </a:rPr>
              <a:t>	var </a:t>
            </a:r>
            <a:r>
              <a:rPr lang="en-US" sz="2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initialSum</a:t>
            </a:r>
            <a:r>
              <a:rPr lang="en-US" sz="2200" b="1" noProof="1">
                <a:latin typeface="Consolas" pitchFamily="49" charset="0"/>
                <a:cs typeface="Consolas" pitchFamily="49" charset="0"/>
              </a:rPr>
              <a:t> = double.Parse(</a:t>
            </a:r>
            <a:r>
              <a:rPr lang="en-US" sz="2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this.textBoxAmount.Text</a:t>
            </a:r>
            <a:r>
              <a:rPr lang="en-US" sz="2200" b="1" noProof="1">
                <a:latin typeface="Consolas" pitchFamily="49" charset="0"/>
                <a:cs typeface="Consolas" pitchFamily="49" charset="0"/>
              </a:rPr>
              <a:t>); </a:t>
            </a:r>
            <a:br>
              <a:rPr lang="en-US" sz="2200" b="1" noProof="1">
                <a:latin typeface="Consolas" pitchFamily="49" charset="0"/>
                <a:cs typeface="Consolas" pitchFamily="49" charset="0"/>
              </a:rPr>
            </a:br>
            <a:r>
              <a:rPr lang="en-US" sz="2200" b="1" noProof="1">
                <a:latin typeface="Consolas" pitchFamily="49" charset="0"/>
                <a:cs typeface="Consolas" pitchFamily="49" charset="0"/>
              </a:rPr>
              <a:t>	</a:t>
            </a:r>
            <a:br>
              <a:rPr lang="en-US" sz="2200" b="1" noProof="1">
                <a:latin typeface="Consolas" pitchFamily="49" charset="0"/>
                <a:cs typeface="Consolas" pitchFamily="49" charset="0"/>
              </a:rPr>
            </a:br>
            <a:r>
              <a:rPr lang="en-US" sz="2200" b="1" noProof="1">
                <a:latin typeface="Consolas" pitchFamily="49" charset="0"/>
                <a:cs typeface="Consolas" pitchFamily="49" charset="0"/>
              </a:rPr>
              <a:t>	</a:t>
            </a:r>
            <a:r>
              <a:rPr lang="bg-BG" sz="2200" b="1" noProof="1">
                <a:latin typeface="Consolas" pitchFamily="49" charset="0"/>
                <a:cs typeface="Consolas" pitchFamily="49" charset="0"/>
              </a:rPr>
              <a:t>// </a:t>
            </a:r>
            <a:r>
              <a:rPr lang="bg-BG" sz="2200" b="1" noProof="1">
                <a:latin typeface="Calibri" panose="020F0502020204030204" pitchFamily="34" charset="0"/>
                <a:cs typeface="Calibri" panose="020F0502020204030204" pitchFamily="34" charset="0"/>
              </a:rPr>
              <a:t>Конвертираме сумата от лева в евро</a:t>
            </a:r>
            <a:endParaRPr lang="en-US" sz="2200" b="1" noProof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	var </a:t>
            </a:r>
            <a:r>
              <a:rPr lang="en-US" sz="2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convertedSum</a:t>
            </a:r>
            <a:r>
              <a:rPr lang="en-US" sz="2200" b="1" noProof="1">
                <a:latin typeface="Consolas" pitchFamily="49" charset="0"/>
                <a:cs typeface="Consolas" pitchFamily="49" charset="0"/>
              </a:rPr>
              <a:t> = initialSum * 0.5;</a:t>
            </a:r>
            <a:r>
              <a:rPr lang="bg-BG" sz="2200" b="1" noProof="1"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>
                <a:latin typeface="Consolas" pitchFamily="49" charset="0"/>
                <a:cs typeface="Consolas" pitchFamily="49" charset="0"/>
              </a:rPr>
              <a:t>	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2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	</a:t>
            </a:r>
            <a:r>
              <a:rPr lang="bg-BG" sz="2200" b="1" noProof="1">
                <a:latin typeface="Consolas" pitchFamily="49" charset="0"/>
                <a:cs typeface="Consolas" pitchFamily="49" charset="0"/>
              </a:rPr>
              <a:t>// Визуали</a:t>
            </a:r>
            <a:r>
              <a:rPr lang="bg-BG" sz="2200" b="1" noProof="1">
                <a:latin typeface="Calibri" panose="020F0502020204030204" pitchFamily="34" charset="0"/>
                <a:cs typeface="Calibri" panose="020F0502020204030204" pitchFamily="34" charset="0"/>
              </a:rPr>
              <a:t>зираме сумата в евро в </a:t>
            </a:r>
            <a:r>
              <a:rPr lang="en-US" sz="2200" b="1" noProof="1">
                <a:latin typeface="Consolas" pitchFamily="49" charset="0"/>
                <a:cs typeface="Consolas" pitchFamily="49" charset="0"/>
              </a:rPr>
              <a:t>labelResult</a:t>
            </a:r>
            <a:br>
              <a:rPr lang="en-US" sz="2200" b="1" noProof="1">
                <a:latin typeface="Consolas" pitchFamily="49" charset="0"/>
                <a:cs typeface="Consolas" pitchFamily="49" charset="0"/>
              </a:rPr>
            </a:br>
            <a:r>
              <a:rPr lang="en-US" sz="2200" b="1" noProof="1">
                <a:latin typeface="Consolas" pitchFamily="49" charset="0"/>
                <a:cs typeface="Consolas" pitchFamily="49" charset="0"/>
              </a:rPr>
              <a:t>	</a:t>
            </a:r>
            <a:r>
              <a:rPr lang="en-US" sz="2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this.labelResult.Text </a:t>
            </a:r>
            <a:r>
              <a:rPr lang="en-US" sz="2200" b="1" noProof="1">
                <a:latin typeface="Consolas" pitchFamily="49" charset="0"/>
                <a:cs typeface="Consolas" pitchFamily="49" charset="0"/>
              </a:rPr>
              <a:t>+= $"{initialSum} BGN = {convertedSum} EUR"};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4917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D66D3E-B704-A4DF-C87F-64237F8E55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65E93-A5F9-B744-5215-43CE248B75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30234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Стартираме</a:t>
            </a:r>
            <a:r>
              <a:rPr lang="bg-BG" b="1" dirty="0"/>
              <a:t> </a:t>
            </a:r>
            <a:r>
              <a:rPr lang="bg-BG" dirty="0"/>
              <a:t>приложението с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Ctrl+F5</a:t>
            </a:r>
            <a:r>
              <a:rPr lang="en-US" dirty="0">
                <a:solidFill>
                  <a:schemeClr val="bg1"/>
                </a:solidFill>
              </a:rPr>
              <a:t>]</a:t>
            </a:r>
          </a:p>
          <a:p>
            <a:pPr marL="0" indent="0">
              <a:buNone/>
            </a:pP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A0C34-F4A2-FE51-D99C-02C5C5F90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 при изпълнение на програмата</a:t>
            </a:r>
            <a:endParaRPr lang="en-BG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DA29F52-596D-4664-B952-D8D2AFE757B7}"/>
              </a:ext>
            </a:extLst>
          </p:cNvPr>
          <p:cNvGrpSpPr/>
          <p:nvPr/>
        </p:nvGrpSpPr>
        <p:grpSpPr>
          <a:xfrm>
            <a:off x="1081850" y="2638543"/>
            <a:ext cx="10028300" cy="2653341"/>
            <a:chOff x="1037309" y="2638543"/>
            <a:chExt cx="10028300" cy="265334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9DDC527-52BF-01AA-6F44-F28C15B73E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696"/>
            <a:stretch/>
          </p:blipFill>
          <p:spPr>
            <a:xfrm>
              <a:off x="6861000" y="2638543"/>
              <a:ext cx="4204609" cy="2653341"/>
            </a:xfrm>
            <a:prstGeom prst="rect">
              <a:avLst/>
            </a:prstGeom>
            <a:ln>
              <a:solidFill>
                <a:schemeClr val="bg2">
                  <a:lumMod val="65000"/>
                </a:schemeClr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020DE01-9734-7C57-EB32-B1057380A2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84"/>
            <a:stretch/>
          </p:blipFill>
          <p:spPr>
            <a:xfrm>
              <a:off x="1037309" y="2638543"/>
              <a:ext cx="4138015" cy="2653341"/>
            </a:xfrm>
            <a:prstGeom prst="rect">
              <a:avLst/>
            </a:prstGeom>
            <a:ln>
              <a:solidFill>
                <a:schemeClr val="bg2">
                  <a:lumMod val="65000"/>
                </a:schemeClr>
              </a:solidFill>
            </a:ln>
          </p:spPr>
        </p:pic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A3C39BED-E8E2-E0CA-7765-74B0ED25589D}"/>
                </a:ext>
              </a:extLst>
            </p:cNvPr>
            <p:cNvSpPr/>
            <p:nvPr/>
          </p:nvSpPr>
          <p:spPr bwMode="auto">
            <a:xfrm>
              <a:off x="5713959" y="3769672"/>
              <a:ext cx="675000" cy="381671"/>
            </a:xfrm>
            <a:prstGeom prst="rightArrow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11" name="Graphic 10" descr="Cursor with solid fill">
            <a:extLst>
              <a:ext uri="{FF2B5EF4-FFF2-40B4-BE49-F238E27FC236}">
                <a16:creationId xmlns:a16="http://schemas.microsoft.com/office/drawing/2014/main" id="{9AFFE301-F4B1-C9D3-7C39-017FF9A578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56000" y="4661884"/>
            <a:ext cx="630000" cy="6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0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304342" y="1298394"/>
            <a:ext cx="11583316" cy="529895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373AC257-A0F4-4265-8C0F-3CB5C237A93D}"/>
              </a:ext>
            </a:extLst>
          </p:cNvPr>
          <p:cNvSpPr txBox="1">
            <a:spLocks/>
          </p:cNvSpPr>
          <p:nvPr/>
        </p:nvSpPr>
        <p:spPr>
          <a:xfrm>
            <a:off x="889414" y="1556792"/>
            <a:ext cx="10863616" cy="4834572"/>
          </a:xfrm>
          <a:prstGeom prst="rect">
            <a:avLst/>
          </a:prstGeom>
        </p:spPr>
        <p:txBody>
          <a:bodyPr vert="horz" lIns="107972" tIns="35991" rIns="107972" bIns="35991" rtlCol="0">
            <a:normAutofit lnSpcReduction="10000"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6428" indent="-456428" latinLnBrk="0">
              <a:lnSpc>
                <a:spcPct val="100000"/>
              </a:lnSpc>
              <a:buClr>
                <a:schemeClr val="bg2"/>
              </a:buClr>
            </a:pP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GUI</a:t>
            </a:r>
            <a:r>
              <a:rPr lang="en-US" sz="3200" dirty="0">
                <a:solidFill>
                  <a:schemeClr val="bg2"/>
                </a:solidFill>
              </a:rPr>
              <a:t> </a:t>
            </a:r>
            <a:r>
              <a:rPr lang="bg-BG" sz="3200" dirty="0">
                <a:solidFill>
                  <a:schemeClr val="bg2"/>
                </a:solidFill>
              </a:rPr>
              <a:t>приложенията позволяват </a:t>
            </a: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взаимодействие</a:t>
            </a:r>
            <a:r>
              <a:rPr lang="bg-BG" sz="3200" dirty="0">
                <a:solidFill>
                  <a:schemeClr val="bg2"/>
                </a:solidFill>
              </a:rPr>
              <a:t> на </a:t>
            </a: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човека</a:t>
            </a:r>
            <a:r>
              <a:rPr lang="bg-BG" sz="3200" dirty="0">
                <a:solidFill>
                  <a:schemeClr val="bg2"/>
                </a:solidFill>
              </a:rPr>
              <a:t> с </a:t>
            </a: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компютъра</a:t>
            </a:r>
          </a:p>
          <a:p>
            <a:pPr marL="456428" indent="-456428" latinLnBrk="0">
              <a:lnSpc>
                <a:spcPct val="100000"/>
              </a:lnSpc>
              <a:buClr>
                <a:schemeClr val="bg2"/>
              </a:buClr>
            </a:pPr>
            <a:r>
              <a:rPr lang="bg-BG" sz="3200" dirty="0">
                <a:solidFill>
                  <a:schemeClr val="bg2"/>
                </a:solidFill>
              </a:rPr>
              <a:t>Използваме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Windows Forms</a:t>
            </a:r>
            <a:r>
              <a:rPr lang="en-US" sz="3200" dirty="0">
                <a:solidFill>
                  <a:schemeClr val="bg2"/>
                </a:solidFill>
              </a:rPr>
              <a:t>, </a:t>
            </a:r>
            <a:r>
              <a:rPr lang="bg-BG" sz="3200" dirty="0">
                <a:solidFill>
                  <a:schemeClr val="bg2"/>
                </a:solidFill>
              </a:rPr>
              <a:t>за да създаваме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GUI</a:t>
            </a:r>
            <a:r>
              <a:rPr lang="en-US" sz="3200" dirty="0">
                <a:solidFill>
                  <a:schemeClr val="bg2"/>
                </a:solidFill>
              </a:rPr>
              <a:t> </a:t>
            </a:r>
            <a:r>
              <a:rPr lang="bg-BG" sz="3200" dirty="0">
                <a:solidFill>
                  <a:schemeClr val="bg2"/>
                </a:solidFill>
              </a:rPr>
              <a:t>приложения</a:t>
            </a:r>
          </a:p>
          <a:p>
            <a:pPr marL="456428" indent="-456428" latinLnBrk="0">
              <a:lnSpc>
                <a:spcPct val="100000"/>
              </a:lnSpc>
              <a:buClr>
                <a:schemeClr val="bg2"/>
              </a:buClr>
            </a:pPr>
            <a:r>
              <a:rPr lang="bg-BG" sz="3200" dirty="0">
                <a:solidFill>
                  <a:schemeClr val="bg2"/>
                </a:solidFill>
              </a:rPr>
              <a:t>Съществуват </a:t>
            </a: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2 вида</a:t>
            </a:r>
            <a:r>
              <a:rPr lang="bg-BG" sz="3200" dirty="0">
                <a:solidFill>
                  <a:schemeClr val="bg2"/>
                </a:solidFill>
              </a:rPr>
              <a:t> компоненти </a:t>
            </a:r>
          </a:p>
          <a:p>
            <a:pPr marL="989494" lvl="1" indent="-456428" latinLnBrk="0">
              <a:lnSpc>
                <a:spcPct val="100000"/>
              </a:lnSpc>
              <a:buClr>
                <a:schemeClr val="bg2"/>
              </a:buClr>
            </a:pPr>
            <a:r>
              <a:rPr lang="bg-BG" sz="3000" dirty="0">
                <a:solidFill>
                  <a:schemeClr val="bg2"/>
                </a:solidFill>
              </a:rPr>
              <a:t>Форми</a:t>
            </a:r>
          </a:p>
          <a:p>
            <a:pPr marL="989494" lvl="1" indent="-456428" latinLnBrk="0">
              <a:lnSpc>
                <a:spcPct val="100000"/>
              </a:lnSpc>
              <a:buClr>
                <a:schemeClr val="bg2"/>
              </a:buClr>
            </a:pPr>
            <a:r>
              <a:rPr lang="bg-BG" sz="3000" dirty="0">
                <a:solidFill>
                  <a:schemeClr val="bg2"/>
                </a:solidFill>
              </a:rPr>
              <a:t>Контроли</a:t>
            </a:r>
            <a:endParaRPr lang="en-US" sz="3000" dirty="0">
              <a:solidFill>
                <a:schemeClr val="bg2"/>
              </a:solidFill>
            </a:endParaRPr>
          </a:p>
          <a:p>
            <a:pPr marL="456428" indent="-456428" latinLnBrk="0">
              <a:lnSpc>
                <a:spcPct val="100000"/>
              </a:lnSpc>
              <a:buClr>
                <a:schemeClr val="bg2"/>
              </a:buClr>
            </a:pPr>
            <a:r>
              <a:rPr lang="bg-BG" sz="3200" dirty="0">
                <a:solidFill>
                  <a:schemeClr val="bg2"/>
                </a:solidFill>
              </a:rPr>
              <a:t>Можем да </a:t>
            </a: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хващаме</a:t>
            </a:r>
            <a:r>
              <a:rPr lang="bg-BG" sz="3200" dirty="0">
                <a:solidFill>
                  <a:schemeClr val="bg2"/>
                </a:solidFill>
              </a:rPr>
              <a:t> и да </a:t>
            </a: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обработваме</a:t>
            </a:r>
            <a:r>
              <a:rPr lang="bg-BG" sz="3200" dirty="0">
                <a:solidFill>
                  <a:schemeClr val="bg2"/>
                </a:solidFill>
              </a:rPr>
              <a:t> различни </a:t>
            </a: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събития</a:t>
            </a:r>
            <a:r>
              <a:rPr lang="bg-BG" sz="3200" dirty="0">
                <a:solidFill>
                  <a:schemeClr val="bg2"/>
                </a:solidFill>
              </a:rPr>
              <a:t> от страна на потребителя</a:t>
            </a:r>
            <a:endParaRPr lang="bg-BG" sz="2800" dirty="0">
              <a:solidFill>
                <a:schemeClr val="bg2"/>
              </a:solidFill>
            </a:endParaRPr>
          </a:p>
          <a:p>
            <a:pPr marL="456428" indent="-456428" latinLnBrk="0">
              <a:lnSpc>
                <a:spcPct val="100000"/>
              </a:lnSpc>
              <a:buClr>
                <a:schemeClr val="bg2"/>
              </a:buClr>
            </a:pPr>
            <a:endParaRPr lang="bg-BG" sz="3200" dirty="0">
              <a:solidFill>
                <a:schemeClr val="bg2"/>
              </a:solidFill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F43B3AAD-7217-489F-94C1-8EAF2B14E0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10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8800" dirty="0">
                <a:solidFill>
                  <a:srgbClr val="234465"/>
                </a:solidFill>
              </a:rPr>
              <a:t>Въпроси</a:t>
            </a:r>
            <a:r>
              <a:rPr lang="en-US" sz="8800" dirty="0">
                <a:solidFill>
                  <a:srgbClr val="234465"/>
                </a:solidFill>
              </a:rPr>
              <a:t>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48762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bg-BG" dirty="0"/>
              <a:t>Този курс</a:t>
            </a:r>
            <a:r>
              <a:rPr lang="en-US" dirty="0"/>
              <a:t> (</a:t>
            </a:r>
            <a:r>
              <a:rPr lang="bg-BG" dirty="0"/>
              <a:t>презентации, примери, демонстрационен код, упражнения, домашни, видео и други активи</a:t>
            </a:r>
            <a:r>
              <a:rPr lang="en-US" dirty="0"/>
              <a:t>) </a:t>
            </a:r>
            <a:r>
              <a:rPr lang="bg-BG" dirty="0"/>
              <a:t>представлява</a:t>
            </a:r>
            <a:r>
              <a:rPr lang="en-US" dirty="0"/>
              <a:t> </a:t>
            </a:r>
            <a:r>
              <a:rPr lang="bg-BG" b="1" dirty="0"/>
              <a:t>защитено авторско съдържание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bg-BG" dirty="0"/>
              <a:t>Нерегламентирано копиране</a:t>
            </a:r>
            <a:r>
              <a:rPr lang="en-US" dirty="0"/>
              <a:t>,</a:t>
            </a:r>
            <a:r>
              <a:rPr lang="bg-BG" dirty="0"/>
              <a:t> разпространение или използване е незаконно</a:t>
            </a:r>
          </a:p>
          <a:p>
            <a:pPr>
              <a:lnSpc>
                <a:spcPct val="120000"/>
              </a:lnSpc>
            </a:pPr>
            <a:r>
              <a:rPr lang="en-US" dirty="0"/>
              <a:t>© </a:t>
            </a:r>
            <a:r>
              <a:rPr lang="bg-BG" dirty="0"/>
              <a:t>СофтУни</a:t>
            </a:r>
            <a:r>
              <a:rPr lang="en-US" dirty="0"/>
              <a:t> – </a:t>
            </a:r>
            <a:r>
              <a:rPr lang="en-US" dirty="0">
                <a:hlinkClick r:id="rId3"/>
              </a:rPr>
              <a:t>https://softuni.org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</a:t>
            </a:r>
            <a:r>
              <a:rPr lang="bg-BG" dirty="0"/>
              <a:t>Софтуерен университет</a:t>
            </a:r>
            <a:r>
              <a:rPr lang="en-US" dirty="0"/>
              <a:t>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  <a:p>
            <a:pPr>
              <a:lnSpc>
                <a:spcPct val="120000"/>
              </a:lnSpc>
            </a:pP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42BD778-7E1C-4467-A38A-AF8A2C49F1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931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9865596" cy="54900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200" dirty="0"/>
              <a:t>Софтуерен университет </a:t>
            </a:r>
            <a:r>
              <a:rPr lang="en-US" sz="3200" dirty="0"/>
              <a:t>– </a:t>
            </a:r>
            <a:r>
              <a:rPr lang="bg-BG" sz="3200" dirty="0"/>
              <a:t>качествено образование, професия и работа за софтуерни инженери</a:t>
            </a:r>
            <a:endParaRPr lang="en-US" sz="3200" dirty="0"/>
          </a:p>
          <a:p>
            <a:pPr lvl="1"/>
            <a:r>
              <a:rPr lang="en-US" sz="3000" noProof="1">
                <a:hlinkClick r:id="rId3"/>
              </a:rPr>
              <a:t>softuni.bg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bg-BG" sz="3200" dirty="0"/>
              <a:t>Фондация "Софтуерен университет"</a:t>
            </a:r>
          </a:p>
          <a:p>
            <a:pPr lvl="1"/>
            <a:r>
              <a:rPr lang="en-US" sz="3000" noProof="1">
                <a:hlinkClick r:id="rId4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bg-BG" sz="3200" dirty="0"/>
              <a:t>Софтуерен университет</a:t>
            </a:r>
            <a:r>
              <a:rPr lang="en-US" sz="3200" dirty="0"/>
              <a:t> @ Facebook</a:t>
            </a:r>
          </a:p>
          <a:p>
            <a:pPr lvl="1"/>
            <a:r>
              <a:rPr lang="en-US" sz="3000" noProof="1">
                <a:hlinkClick r:id="rId5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bg-BG" sz="3200" dirty="0"/>
              <a:t>Дискусионни форуми на СофтУни</a:t>
            </a:r>
            <a:endParaRPr lang="en-US" sz="3200" dirty="0"/>
          </a:p>
          <a:p>
            <a:pPr lvl="1"/>
            <a:r>
              <a:rPr lang="en-US" sz="3000" dirty="0">
                <a:hlinkClick r:id="rId6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Обучения</a:t>
            </a:r>
            <a:r>
              <a:rPr lang="en-US" dirty="0"/>
              <a:t> </a:t>
            </a:r>
            <a:r>
              <a:rPr lang="bg-BG" dirty="0"/>
              <a:t>в</a:t>
            </a:r>
            <a:r>
              <a:rPr lang="en-US" dirty="0"/>
              <a:t> </a:t>
            </a:r>
            <a:r>
              <a:rPr lang="bg-BG" dirty="0"/>
              <a:t>Софтуерен университет (СофтУни</a:t>
            </a:r>
            <a:r>
              <a:rPr lang="en-US" dirty="0"/>
              <a:t>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4EC08E1-B99A-4A53-9AA7-62823CF1EB0C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3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18D2E083-F70F-336B-BEA3-6CF08E714CA2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Платформа за създаване на 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GUI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D1D713-4956-4FC0-AB9F-FE828A5B8ABA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Windows Forms</a:t>
            </a:r>
            <a:endParaRPr lang="bg-BG" dirty="0"/>
          </a:p>
        </p:txBody>
      </p:sp>
      <p:pic>
        <p:nvPicPr>
          <p:cNvPr id="3" name="Picture 2" descr="Ui ux web web design icon - Elpis | Free icons">
            <a:extLst>
              <a:ext uri="{FF2B5EF4-FFF2-40B4-BE49-F238E27FC236}">
                <a16:creationId xmlns:a16="http://schemas.microsoft.com/office/drawing/2014/main" id="{1DA9B487-A29D-CBAB-E78F-EC2F87B82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973" y="1494000"/>
            <a:ext cx="2382054" cy="2382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92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E168BE-3A57-358B-3508-20E99376EF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CEFB7-EA02-20F7-12B8-DE0564392E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Платформа (</a:t>
            </a:r>
            <a:r>
              <a:rPr lang="en-US" dirty="0"/>
              <a:t>UI framework)</a:t>
            </a:r>
            <a:r>
              <a:rPr lang="bg-BG" dirty="0"/>
              <a:t> за разработка на прозоречно-ориентиран графичен потребителски интерфейс (</a:t>
            </a:r>
            <a:r>
              <a:rPr lang="en-US" dirty="0"/>
              <a:t>GUI)</a:t>
            </a:r>
          </a:p>
          <a:p>
            <a:pPr lvl="1"/>
            <a:r>
              <a:rPr lang="bg-BG" dirty="0"/>
              <a:t>Базирана на </a:t>
            </a:r>
            <a:r>
              <a:rPr lang="en-US" dirty="0"/>
              <a:t>Windows API </a:t>
            </a:r>
            <a:r>
              <a:rPr lang="bg-BG" dirty="0"/>
              <a:t>и </a:t>
            </a:r>
            <a:r>
              <a:rPr lang="en-US" dirty="0"/>
              <a:t>.NET Framework</a:t>
            </a:r>
          </a:p>
          <a:p>
            <a:pPr lvl="1"/>
            <a:r>
              <a:rPr lang="bg-BG" dirty="0"/>
              <a:t>Разработката е базирана на </a:t>
            </a:r>
            <a:r>
              <a:rPr lang="en-US" dirty="0"/>
              <a:t>C#</a:t>
            </a:r>
            <a:r>
              <a:rPr lang="bg-BG" dirty="0"/>
              <a:t> и</a:t>
            </a:r>
            <a:r>
              <a:rPr lang="en-US" dirty="0"/>
              <a:t> Visual Studio</a:t>
            </a:r>
            <a:endParaRPr lang="bg-BG" dirty="0"/>
          </a:p>
          <a:p>
            <a:r>
              <a:rPr lang="bg-BG" dirty="0"/>
              <a:t>Всеки проект в </a:t>
            </a:r>
            <a:r>
              <a:rPr lang="en-US" dirty="0"/>
              <a:t>Windows Forms </a:t>
            </a:r>
            <a:r>
              <a:rPr lang="bg-BG" dirty="0"/>
              <a:t>съдържа </a:t>
            </a:r>
            <a:r>
              <a:rPr lang="bg-BG" b="1" dirty="0"/>
              <a:t>форми</a:t>
            </a:r>
            <a:r>
              <a:rPr lang="bg-BG" dirty="0"/>
              <a:t> и </a:t>
            </a:r>
            <a:r>
              <a:rPr lang="bg-BG" b="1" dirty="0"/>
              <a:t>контроли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70A2399-6F56-8EC8-EB27-A09F05564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е </a:t>
            </a:r>
            <a:r>
              <a:rPr lang="en-US" dirty="0"/>
              <a:t>Windows Forms </a:t>
            </a:r>
            <a:r>
              <a:rPr lang="bg-BG" dirty="0"/>
              <a:t>(</a:t>
            </a:r>
            <a:r>
              <a:rPr lang="en-US" dirty="0"/>
              <a:t>WinForms)?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7D94843-CDF4-759E-EB67-78CEFECFB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870" y="4517303"/>
            <a:ext cx="4287276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349B3C1F-11C8-E9D0-0E13-0982BE1576CA}"/>
              </a:ext>
            </a:extLst>
          </p:cNvPr>
          <p:cNvSpPr/>
          <p:nvPr/>
        </p:nvSpPr>
        <p:spPr bwMode="auto">
          <a:xfrm>
            <a:off x="6137154" y="4460984"/>
            <a:ext cx="1665000" cy="585000"/>
          </a:xfrm>
          <a:prstGeom prst="wedgeRoundRectCallout">
            <a:avLst>
              <a:gd name="adj1" fmla="val -91242"/>
              <a:gd name="adj2" fmla="val 242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Форма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B94FD267-659C-2802-1D29-51BB598636DD}"/>
              </a:ext>
            </a:extLst>
          </p:cNvPr>
          <p:cNvSpPr/>
          <p:nvPr/>
        </p:nvSpPr>
        <p:spPr bwMode="auto">
          <a:xfrm>
            <a:off x="6150550" y="5172391"/>
            <a:ext cx="1926862" cy="585000"/>
          </a:xfrm>
          <a:prstGeom prst="wedgeRoundRectCallout">
            <a:avLst>
              <a:gd name="adj1" fmla="val -105500"/>
              <a:gd name="adj2" fmla="val -18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Контроли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FA09BD32-5BB6-569A-C3EF-96B6151DFF71}"/>
              </a:ext>
            </a:extLst>
          </p:cNvPr>
          <p:cNvSpPr/>
          <p:nvPr/>
        </p:nvSpPr>
        <p:spPr bwMode="auto">
          <a:xfrm>
            <a:off x="6128277" y="5922000"/>
            <a:ext cx="1926862" cy="585000"/>
          </a:xfrm>
          <a:prstGeom prst="wedgeRoundRectCallout">
            <a:avLst>
              <a:gd name="adj1" fmla="val -112665"/>
              <a:gd name="adj2" fmla="val -1844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Контроли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944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2BF0076-CE98-EE14-C550-4B27D58B4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984" y="1359000"/>
            <a:ext cx="10076033" cy="518366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CCFDF0-9E99-016E-1CF5-343A618441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1ECC39-2576-D8BE-9989-3D985AB8B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Forms </a:t>
            </a:r>
            <a:r>
              <a:rPr lang="bg-BG" dirty="0"/>
              <a:t>и </a:t>
            </a:r>
            <a:r>
              <a:rPr lang="en-US" dirty="0"/>
              <a:t>Visual Studio</a:t>
            </a:r>
          </a:p>
        </p:txBody>
      </p:sp>
      <p:sp>
        <p:nvSpPr>
          <p:cNvPr id="7" name="Rounded Rectangular Callout 8">
            <a:extLst>
              <a:ext uri="{FF2B5EF4-FFF2-40B4-BE49-F238E27FC236}">
                <a16:creationId xmlns:a16="http://schemas.microsoft.com/office/drawing/2014/main" id="{F964FAC0-E631-259B-14A6-75DB9B2F1919}"/>
              </a:ext>
            </a:extLst>
          </p:cNvPr>
          <p:cNvSpPr/>
          <p:nvPr/>
        </p:nvSpPr>
        <p:spPr bwMode="auto">
          <a:xfrm>
            <a:off x="5151000" y="2599900"/>
            <a:ext cx="3174424" cy="1440000"/>
          </a:xfrm>
          <a:prstGeom prst="wedgeRoundRectCallout">
            <a:avLst>
              <a:gd name="adj1" fmla="val -71933"/>
              <a:gd name="adj2" fmla="val -6003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Форма, заредена в дизайнера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Windows Forms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8">
            <a:extLst>
              <a:ext uri="{FF2B5EF4-FFF2-40B4-BE49-F238E27FC236}">
                <a16:creationId xmlns:a16="http://schemas.microsoft.com/office/drawing/2014/main" id="{4DD076DB-5D1D-7F1B-BC4D-0F8BDEB4B7AC}"/>
              </a:ext>
            </a:extLst>
          </p:cNvPr>
          <p:cNvSpPr/>
          <p:nvPr/>
        </p:nvSpPr>
        <p:spPr bwMode="auto">
          <a:xfrm>
            <a:off x="2991000" y="4927031"/>
            <a:ext cx="2232600" cy="1017600"/>
          </a:xfrm>
          <a:prstGeom prst="wedgeRoundRectCallout">
            <a:avLst>
              <a:gd name="adj1" fmla="val -67555"/>
              <a:gd name="adj2" fmla="val -524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Toolbox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контроли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8">
            <a:extLst>
              <a:ext uri="{FF2B5EF4-FFF2-40B4-BE49-F238E27FC236}">
                <a16:creationId xmlns:a16="http://schemas.microsoft.com/office/drawing/2014/main" id="{36344FDC-226B-BEF2-0C7F-F8574C5F343C}"/>
              </a:ext>
            </a:extLst>
          </p:cNvPr>
          <p:cNvSpPr/>
          <p:nvPr/>
        </p:nvSpPr>
        <p:spPr bwMode="auto">
          <a:xfrm>
            <a:off x="5852102" y="4504631"/>
            <a:ext cx="2232600" cy="1440000"/>
          </a:xfrm>
          <a:prstGeom prst="wedgeRoundRectCallout">
            <a:avLst>
              <a:gd name="adj1" fmla="val 81900"/>
              <a:gd name="adj2" fmla="val -6013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Свойства на избраната контрола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ounded Rectangular Callout 8">
            <a:extLst>
              <a:ext uri="{FF2B5EF4-FFF2-40B4-BE49-F238E27FC236}">
                <a16:creationId xmlns:a16="http://schemas.microsoft.com/office/drawing/2014/main" id="{AD975ED1-AFC0-803D-F8CA-403999B3ACC9}"/>
              </a:ext>
            </a:extLst>
          </p:cNvPr>
          <p:cNvSpPr/>
          <p:nvPr/>
        </p:nvSpPr>
        <p:spPr bwMode="auto">
          <a:xfrm>
            <a:off x="2342407" y="3461373"/>
            <a:ext cx="2340000" cy="649100"/>
          </a:xfrm>
          <a:prstGeom prst="wedgeRoundRectCallout">
            <a:avLst>
              <a:gd name="adj1" fmla="val 16434"/>
              <a:gd name="adj2" fmla="val -11606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контрола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7379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18D2E083-F70F-336B-BEA3-6CF08E714CA2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>
                <a:latin typeface="Calibri" panose="020F0502020204030204" pitchFamily="34" charset="0"/>
                <a:cs typeface="Calibri" panose="020F0502020204030204" pitchFamily="34" charset="0"/>
              </a:rPr>
              <a:t>Форма + бутон за показване на текущ ден и час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D1D713-4956-4FC0-AB9F-FE828A5B8ABA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400" dirty="0">
                <a:latin typeface="Calibri" panose="020F0502020204030204" pitchFamily="34" charset="0"/>
                <a:cs typeface="Calibri" panose="020F0502020204030204" pitchFamily="34" charset="0"/>
              </a:rPr>
              <a:t>Първо </a:t>
            </a:r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GUI </a:t>
            </a:r>
            <a:r>
              <a:rPr lang="bg-BG" sz="5400" dirty="0">
                <a:latin typeface="Calibri" panose="020F0502020204030204" pitchFamily="34" charset="0"/>
                <a:cs typeface="Calibri" panose="020F0502020204030204" pitchFamily="34" charset="0"/>
              </a:rPr>
              <a:t>приложение</a:t>
            </a:r>
            <a:endParaRPr lang="bg-B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4B61B5-D422-14B5-CDE7-E840D1152B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31" t="13844" r="4962" b="8421"/>
          <a:stretch/>
        </p:blipFill>
        <p:spPr>
          <a:xfrm>
            <a:off x="2384252" y="729000"/>
            <a:ext cx="7423496" cy="3755417"/>
          </a:xfrm>
          <a:prstGeom prst="rect">
            <a:avLst/>
          </a:prstGeom>
          <a:ln>
            <a:solidFill>
              <a:schemeClr val="bg2">
                <a:lumMod val="6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883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8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296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5372</TotalTime>
  <Words>2213</Words>
  <Application>Microsoft Macintosh PowerPoint</Application>
  <PresentationFormat>Widescreen</PresentationFormat>
  <Paragraphs>322</Paragraphs>
  <Slides>56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Consolas</vt:lpstr>
      <vt:lpstr>Wingdings</vt:lpstr>
      <vt:lpstr>Wingdings 2</vt:lpstr>
      <vt:lpstr>SoftUni</vt:lpstr>
      <vt:lpstr>Графични приложения (GUI Apps)</vt:lpstr>
      <vt:lpstr>Съдържание</vt:lpstr>
      <vt:lpstr>Какво е GUI?</vt:lpstr>
      <vt:lpstr>Какво е UI и GUI?</vt:lpstr>
      <vt:lpstr>Платформи за GUI</vt:lpstr>
      <vt:lpstr>Windows Forms</vt:lpstr>
      <vt:lpstr>Какво е Windows Forms (WinForms)?</vt:lpstr>
      <vt:lpstr>Windows Forms и Visual Studio</vt:lpstr>
      <vt:lpstr>Първо GUI приложение</vt:lpstr>
      <vt:lpstr>Първото GUI приложение</vt:lpstr>
      <vt:lpstr>Създаване на Windows Forms проект</vt:lpstr>
      <vt:lpstr>Създаване на Windows Forms проект</vt:lpstr>
      <vt:lpstr>Задаване на име на формата</vt:lpstr>
      <vt:lpstr>Промяна на заглавие на формата в прозореца</vt:lpstr>
      <vt:lpstr>Windows Form Designer – Toolbox</vt:lpstr>
      <vt:lpstr>Поставяне на контрола във формата</vt:lpstr>
      <vt:lpstr>Задаване на име за поставената контрола</vt:lpstr>
      <vt:lpstr>Задавайте описателни имена на променливите</vt:lpstr>
      <vt:lpstr>Настройка на контроли във формата</vt:lpstr>
      <vt:lpstr>Компилация и стартиране на проекта</vt:lpstr>
      <vt:lpstr>Хващане и обработка на събития</vt:lpstr>
      <vt:lpstr>Хващане на Button.Click</vt:lpstr>
      <vt:lpstr>Обработка на Button.Click</vt:lpstr>
      <vt:lpstr>Обработка на Button.Click във Visual Studio</vt:lpstr>
      <vt:lpstr>Резултат при изпълнение на програмата</vt:lpstr>
      <vt:lpstr>Основни UI контроли</vt:lpstr>
      <vt:lpstr>Форми в Windows Forms</vt:lpstr>
      <vt:lpstr>Основни UI контроли в Windows Forms</vt:lpstr>
      <vt:lpstr>Свойства и събития на контролите</vt:lpstr>
      <vt:lpstr>Суматор за числа</vt:lpstr>
      <vt:lpstr>Суматор за числа</vt:lpstr>
      <vt:lpstr>Стъпки за изграждане на приложението (1)</vt:lpstr>
      <vt:lpstr>Стъпки за изграждане на приложението (2)</vt:lpstr>
      <vt:lpstr>Стъпки за изграждане на приложението (3)</vt:lpstr>
      <vt:lpstr>Стъпки за изграждане на приложението (4)</vt:lpstr>
      <vt:lpstr>Стъпки за изграждане на приложението (5)</vt:lpstr>
      <vt:lpstr>Стъпки за изграждане на приложението (6)</vt:lpstr>
      <vt:lpstr>Стъпки за изграждане на приложението (7)</vt:lpstr>
      <vt:lpstr>Резултат при изпълнение на програмата</vt:lpstr>
      <vt:lpstr>Други контроли в WinForms</vt:lpstr>
      <vt:lpstr>Други UI контроли в Windows Forms</vt:lpstr>
      <vt:lpstr>Конвертор на валути</vt:lpstr>
      <vt:lpstr>Конвертор за мерни единици</vt:lpstr>
      <vt:lpstr>Стъпки за изграждане на приложението (1)</vt:lpstr>
      <vt:lpstr>Стъпки за изграждане на приложението (2)</vt:lpstr>
      <vt:lpstr>Стъпки за изграждане на приложението (3)</vt:lpstr>
      <vt:lpstr>Стъпки за изграждане на приложението (4)</vt:lpstr>
      <vt:lpstr>Стъпки за изграждане на приложението (5)</vt:lpstr>
      <vt:lpstr>Стъпки за изграждане на приложението (6)</vt:lpstr>
      <vt:lpstr>Стъпки за изграждане на приложението (7)</vt:lpstr>
      <vt:lpstr>Стъпки за изграждане на приложението (8)</vt:lpstr>
      <vt:lpstr>Резултат при изпълнение на програмата</vt:lpstr>
      <vt:lpstr>Какво научихме днес?</vt:lpstr>
      <vt:lpstr>Въпроси?</vt:lpstr>
      <vt:lpstr>Лиценз</vt:lpstr>
      <vt:lpstr>Обучения в Софтуерен университет (СофтУни)</vt:lpstr>
    </vt:vector>
  </TitlesOfParts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Графични приложения (GUI Apps)</dc:title>
  <dc:subject>Coding 101 Course</dc:subject>
  <dc:creator>Software University</dc:creator>
  <cp:keywords>Sofware University; SoftUni; programming; coding; software development; education; training; course; курс; програмиране; кодене; кодиране; СофтУни</cp:keywords>
  <dc:description>© SoftUni – https://softuni.org_x000d_
© Software University – https://softuni.bg_x000d_
_x000d_
Copyrighted document. Unauthorized copy, reproduction or use is not permitted.</dc:description>
  <cp:lastModifiedBy>Drinka</cp:lastModifiedBy>
  <cp:revision>584</cp:revision>
  <dcterms:created xsi:type="dcterms:W3CDTF">2018-05-23T13:08:44Z</dcterms:created>
  <dcterms:modified xsi:type="dcterms:W3CDTF">2023-03-21T07:53:54Z</dcterms:modified>
  <cp:category>computer programming;programming;C#;програмиране;кодиране</cp:category>
</cp:coreProperties>
</file>

<file path=docProps/thumbnail.jpeg>
</file>